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sldIdLst>
    <p:sldId id="256" r:id="rId2"/>
    <p:sldId id="257" r:id="rId3"/>
    <p:sldId id="258" r:id="rId4"/>
    <p:sldId id="259" r:id="rId5"/>
    <p:sldId id="267" r:id="rId6"/>
    <p:sldId id="261" r:id="rId7"/>
    <p:sldId id="260" r:id="rId8"/>
    <p:sldId id="263" r:id="rId9"/>
    <p:sldId id="266" r:id="rId10"/>
  </p:sldIdLst>
  <p:sldSz cx="18288000" cy="10287000"/>
  <p:notesSz cx="6858000" cy="9144000"/>
  <p:embeddedFontLst>
    <p:embeddedFont>
      <p:font typeface="DM Sans" pitchFamily="2" charset="0"/>
      <p:regular r:id="rId12"/>
      <p:bold r:id="rId13"/>
      <p:italic r:id="rId14"/>
      <p:boldItalic r:id="rId15"/>
    </p:embeddedFont>
    <p:embeddedFont>
      <p:font typeface="DM Sans Bold" charset="0"/>
      <p:regular r:id="rId16"/>
      <p:bold r:id="rId17"/>
    </p:embeddedFont>
    <p:embeddedFont>
      <p:font typeface="DM Sans Italics" panose="02010600030101010101" charset="0"/>
      <p:regular r:id="rId18"/>
      <p:italic r:id="rId19"/>
    </p:embeddedFont>
    <p:embeddedFont>
      <p:font typeface="Montserrat Classic Bold" panose="02010600030101010101" charset="0"/>
      <p:regular r:id="rId20"/>
      <p:bold r:id="rId21"/>
    </p:embeddedFont>
    <p:embeddedFont>
      <p:font typeface="Oswald Bold" panose="02010600030101010101" charset="0"/>
      <p:regular r:id="rId22"/>
      <p:bold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autoAdjust="0"/>
    <p:restoredTop sz="83311" autoAdjust="0"/>
  </p:normalViewPr>
  <p:slideViewPr>
    <p:cSldViewPr>
      <p:cViewPr varScale="1">
        <p:scale>
          <a:sx n="60" d="100"/>
          <a:sy n="60" d="100"/>
        </p:scale>
        <p:origin x="137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EB52C2-8183-304E-B671-19C10C8B01E0}" type="datetimeFigureOut">
              <a:rPr lang="en-CN" smtClean="0"/>
              <a:t>08/15/2024</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C403A4-A707-B24C-B30F-D49EBEF55614}" type="slidenum">
              <a:rPr lang="en-CN" smtClean="0"/>
              <a:t>‹#›</a:t>
            </a:fld>
            <a:endParaRPr lang="en-CN"/>
          </a:p>
        </p:txBody>
      </p:sp>
    </p:spTree>
    <p:extLst>
      <p:ext uri="{BB962C8B-B14F-4D97-AF65-F5344CB8AC3E}">
        <p14:creationId xmlns:p14="http://schemas.microsoft.com/office/powerpoint/2010/main" val="3267251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begin with a brief introduction to our project, outlining the application's purpose and the specific needs it addresses. Next, we'll discuss the system design, explaining the architecture and key components. We'll then walk through the development process, highlighting the challenges we faced and how we overcame them. Finally, we'll explore potential features that could be integrated into the application in the future.</a:t>
            </a:r>
            <a:endParaRPr lang="en-CN" dirty="0"/>
          </a:p>
        </p:txBody>
      </p:sp>
      <p:sp>
        <p:nvSpPr>
          <p:cNvPr id="4" name="Slide Number Placeholder 3"/>
          <p:cNvSpPr>
            <a:spLocks noGrp="1"/>
          </p:cNvSpPr>
          <p:nvPr>
            <p:ph type="sldNum" sz="quarter" idx="5"/>
          </p:nvPr>
        </p:nvSpPr>
        <p:spPr/>
        <p:txBody>
          <a:bodyPr/>
          <a:lstStyle/>
          <a:p>
            <a:fld id="{D7C403A4-A707-B24C-B30F-D49EBEF55614}" type="slidenum">
              <a:rPr lang="en-CN" smtClean="0"/>
              <a:t>2</a:t>
            </a:fld>
            <a:endParaRPr lang="en-CN"/>
          </a:p>
        </p:txBody>
      </p:sp>
    </p:spTree>
    <p:extLst>
      <p:ext uri="{BB962C8B-B14F-4D97-AF65-F5344CB8AC3E}">
        <p14:creationId xmlns:p14="http://schemas.microsoft.com/office/powerpoint/2010/main" val="2139818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project aimed to build a web-based application which helps people track their spending and manage where their money goes. </a:t>
            </a:r>
            <a:br>
              <a:rPr lang="en-US" dirty="0"/>
            </a:br>
            <a:br>
              <a:rPr lang="en-US" dirty="0"/>
            </a:br>
            <a:r>
              <a:rPr lang="en-US" dirty="0"/>
              <a:t>We used a third-party API called Plaid to simulate bank accounts and generate fake transactions. </a:t>
            </a:r>
            <a:br>
              <a:rPr lang="en-US" dirty="0"/>
            </a:br>
            <a:r>
              <a:rPr lang="en-US" dirty="0"/>
              <a:t>For the cloud infrastructure, essential components like user authentication and database are powered by AWS. </a:t>
            </a:r>
            <a:br>
              <a:rPr lang="en-US" dirty="0"/>
            </a:br>
            <a:br>
              <a:rPr lang="en-US" dirty="0"/>
            </a:br>
            <a:r>
              <a:rPr lang="en-US" dirty="0"/>
              <a:t>Since our goal was to create a Minimum Viable Product (MVP), we focused on implementing a few key features, such as expense tracking, visualization, and financial reports.</a:t>
            </a:r>
            <a:endParaRPr lang="en-CN" dirty="0"/>
          </a:p>
        </p:txBody>
      </p:sp>
      <p:sp>
        <p:nvSpPr>
          <p:cNvPr id="4" name="Slide Number Placeholder 3"/>
          <p:cNvSpPr>
            <a:spLocks noGrp="1"/>
          </p:cNvSpPr>
          <p:nvPr>
            <p:ph type="sldNum" sz="quarter" idx="5"/>
          </p:nvPr>
        </p:nvSpPr>
        <p:spPr/>
        <p:txBody>
          <a:bodyPr/>
          <a:lstStyle/>
          <a:p>
            <a:fld id="{D7C403A4-A707-B24C-B30F-D49EBEF55614}" type="slidenum">
              <a:rPr lang="en-CN" smtClean="0"/>
              <a:t>3</a:t>
            </a:fld>
            <a:endParaRPr lang="en-CN"/>
          </a:p>
        </p:txBody>
      </p:sp>
    </p:spTree>
    <p:extLst>
      <p:ext uri="{BB962C8B-B14F-4D97-AF65-F5344CB8AC3E}">
        <p14:creationId xmlns:p14="http://schemas.microsoft.com/office/powerpoint/2010/main" val="3786038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7C403A4-A707-B24C-B30F-D49EBEF55614}" type="slidenum">
              <a:rPr lang="en-CN" smtClean="0"/>
              <a:t>4</a:t>
            </a:fld>
            <a:endParaRPr lang="en-CN"/>
          </a:p>
        </p:txBody>
      </p:sp>
    </p:spTree>
    <p:extLst>
      <p:ext uri="{BB962C8B-B14F-4D97-AF65-F5344CB8AC3E}">
        <p14:creationId xmlns:p14="http://schemas.microsoft.com/office/powerpoint/2010/main" val="814326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our system design diagram. We use AWS Cognito for user authentication, including sign-up and log-in. </a:t>
            </a:r>
            <a:br>
              <a:rPr lang="en-US" dirty="0"/>
            </a:br>
            <a:r>
              <a:rPr lang="en-US" dirty="0"/>
              <a:t>The website is hosted using Amplify and Terraform. </a:t>
            </a:r>
            <a:br>
              <a:rPr lang="en-US" dirty="0"/>
            </a:br>
            <a:r>
              <a:rPr lang="en-US" dirty="0"/>
              <a:t>Plaid connects simulated bank accounts to user accounts, with income and expense records stored in DynamoDB. </a:t>
            </a:r>
            <a:br>
              <a:rPr lang="en-US" dirty="0"/>
            </a:br>
            <a:r>
              <a:rPr lang="en-US" dirty="0"/>
              <a:t>For user interactions, we utilize AWS API Gateway and AWS Lambda to dynamically handle page navigation. </a:t>
            </a:r>
            <a:br>
              <a:rPr lang="en-US" dirty="0"/>
            </a:br>
            <a:r>
              <a:rPr lang="en-US" dirty="0"/>
              <a:t>AWS CloudWatch is employed for application monitoring and maintenance.</a:t>
            </a:r>
            <a:endParaRPr lang="en-CN" dirty="0"/>
          </a:p>
        </p:txBody>
      </p:sp>
      <p:sp>
        <p:nvSpPr>
          <p:cNvPr id="4" name="Slide Number Placeholder 3"/>
          <p:cNvSpPr>
            <a:spLocks noGrp="1"/>
          </p:cNvSpPr>
          <p:nvPr>
            <p:ph type="sldNum" sz="quarter" idx="5"/>
          </p:nvPr>
        </p:nvSpPr>
        <p:spPr/>
        <p:txBody>
          <a:bodyPr/>
          <a:lstStyle/>
          <a:p>
            <a:fld id="{D7C403A4-A707-B24C-B30F-D49EBEF55614}" type="slidenum">
              <a:rPr lang="en-CN" smtClean="0"/>
              <a:t>5</a:t>
            </a:fld>
            <a:endParaRPr lang="en-CN"/>
          </a:p>
        </p:txBody>
      </p:sp>
    </p:spTree>
    <p:extLst>
      <p:ext uri="{BB962C8B-B14F-4D97-AF65-F5344CB8AC3E}">
        <p14:creationId xmlns:p14="http://schemas.microsoft.com/office/powerpoint/2010/main" val="3787192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development journey began with building the frontend logic using </a:t>
            </a:r>
            <a:r>
              <a:rPr lang="en-US" dirty="0" err="1"/>
              <a:t>Next.js</a:t>
            </a:r>
            <a:r>
              <a:rPr lang="en-US" dirty="0"/>
              <a:t>. We aimed to seamlessly integrate the Plaid API to connect simulated bank accounts with user accounts. However, we encountered unforeseen bugs during the integration process. To resolve this, we made the decision to switch from </a:t>
            </a:r>
            <a:r>
              <a:rPr lang="en-US" dirty="0" err="1"/>
              <a:t>Next.js</a:t>
            </a:r>
            <a:r>
              <a:rPr lang="en-US" dirty="0"/>
              <a:t> to React, which allowed us to successfully implement Plaid’s functionality.</a:t>
            </a:r>
          </a:p>
          <a:p>
            <a:r>
              <a:rPr lang="en-US" dirty="0"/>
              <a:t>Once the frontend was stabilized, we moved on to setting up user authentication using AWS Cognito. While configuring sign-up and log-in processes, we faced connectivity issues that disrupted the user flow. After careful troubleshooting, we implemented [method TBD], which resolved the issues and ensured a smooth authentication experience.</a:t>
            </a:r>
          </a:p>
          <a:p>
            <a:r>
              <a:rPr lang="en-US" dirty="0"/>
              <a:t>Finally, we hosted our application on AWS Amplify, but soon encountered persistent </a:t>
            </a:r>
            <a:r>
              <a:rPr lang="en-US" dirty="0" err="1"/>
              <a:t>npm</a:t>
            </a:r>
            <a:r>
              <a:rPr lang="en-US" dirty="0"/>
              <a:t> build failures. This led us to migrate our hosting environment to Terraform, which provided a more reliable and stable platform for our build and deployment processes. Throughout these stages, we utilized AWS API Gateway, Lambda for page navigation, and DynamoDB for storing financial data, with AWS CloudWatch monitoring the entire application."</a:t>
            </a:r>
          </a:p>
          <a:p>
            <a:endParaRPr lang="en-CN" dirty="0"/>
          </a:p>
        </p:txBody>
      </p:sp>
      <p:sp>
        <p:nvSpPr>
          <p:cNvPr id="4" name="Slide Number Placeholder 3"/>
          <p:cNvSpPr>
            <a:spLocks noGrp="1"/>
          </p:cNvSpPr>
          <p:nvPr>
            <p:ph type="sldNum" sz="quarter" idx="5"/>
          </p:nvPr>
        </p:nvSpPr>
        <p:spPr/>
        <p:txBody>
          <a:bodyPr/>
          <a:lstStyle/>
          <a:p>
            <a:fld id="{D7C403A4-A707-B24C-B30F-D49EBEF55614}" type="slidenum">
              <a:rPr lang="en-CN" smtClean="0"/>
              <a:t>6</a:t>
            </a:fld>
            <a:endParaRPr lang="en-CN"/>
          </a:p>
        </p:txBody>
      </p:sp>
    </p:spTree>
    <p:extLst>
      <p:ext uri="{BB962C8B-B14F-4D97-AF65-F5344CB8AC3E}">
        <p14:creationId xmlns:p14="http://schemas.microsoft.com/office/powerpoint/2010/main" val="2897388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our development, we encountered a few key challenges. </a:t>
            </a:r>
            <a:br>
              <a:rPr lang="en-US" dirty="0"/>
            </a:br>
            <a:r>
              <a:rPr lang="en-US" dirty="0"/>
              <a:t>First, integrating the Plaid API with our </a:t>
            </a:r>
            <a:r>
              <a:rPr lang="en-US" dirty="0" err="1"/>
              <a:t>Next.js</a:t>
            </a:r>
            <a:r>
              <a:rPr lang="en-US" dirty="0"/>
              <a:t> application proved difficult due to unforeseen bugs. We resolved this by switching to React, which allowed for a successful connection.</a:t>
            </a:r>
          </a:p>
          <a:p>
            <a:r>
              <a:rPr lang="en-US" dirty="0"/>
              <a:t>Next, we faced issues with AWS Cognito, where the connection was unstable. We tackled this by implementing [method TBD], which stabilized the authentication process.</a:t>
            </a:r>
          </a:p>
          <a:p>
            <a:r>
              <a:rPr lang="en-US" dirty="0"/>
              <a:t>Lastly, while hosting our project on Amplify, we encountered </a:t>
            </a:r>
            <a:r>
              <a:rPr lang="en-US" dirty="0" err="1"/>
              <a:t>npm</a:t>
            </a:r>
            <a:r>
              <a:rPr lang="en-US" dirty="0"/>
              <a:t> build failures. This prompted us to migrate to Terraform, which provided a more reliable environment for our build and deployment process.</a:t>
            </a:r>
            <a:endParaRPr lang="en-CN" dirty="0"/>
          </a:p>
        </p:txBody>
      </p:sp>
      <p:sp>
        <p:nvSpPr>
          <p:cNvPr id="4" name="Slide Number Placeholder 3"/>
          <p:cNvSpPr>
            <a:spLocks noGrp="1"/>
          </p:cNvSpPr>
          <p:nvPr>
            <p:ph type="sldNum" sz="quarter" idx="5"/>
          </p:nvPr>
        </p:nvSpPr>
        <p:spPr/>
        <p:txBody>
          <a:bodyPr/>
          <a:lstStyle/>
          <a:p>
            <a:fld id="{D7C403A4-A707-B24C-B30F-D49EBEF55614}" type="slidenum">
              <a:rPr lang="en-CN" smtClean="0"/>
              <a:t>7</a:t>
            </a:fld>
            <a:endParaRPr lang="en-CN"/>
          </a:p>
        </p:txBody>
      </p:sp>
    </p:spTree>
    <p:extLst>
      <p:ext uri="{BB962C8B-B14F-4D97-AF65-F5344CB8AC3E}">
        <p14:creationId xmlns:p14="http://schemas.microsoft.com/office/powerpoint/2010/main" val="32074804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4.svg"/><Relationship Id="rId3" Type="http://schemas.openxmlformats.org/officeDocument/2006/relationships/image" Target="../media/image1.png"/><Relationship Id="rId7" Type="http://schemas.openxmlformats.org/officeDocument/2006/relationships/image" Target="../media/image10.svg"/><Relationship Id="rId12"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3.svg"/><Relationship Id="rId5" Type="http://schemas.openxmlformats.org/officeDocument/2006/relationships/image" Target="../media/image8.jpeg"/><Relationship Id="rId10" Type="http://schemas.openxmlformats.org/officeDocument/2006/relationships/image" Target="../media/image2.png"/><Relationship Id="rId4" Type="http://schemas.openxmlformats.org/officeDocument/2006/relationships/image" Target="../media/image7.png"/><Relationship Id="rId9" Type="http://schemas.openxmlformats.org/officeDocument/2006/relationships/image" Target="../media/image12.svg"/></Relationships>
</file>

<file path=ppt/slides/_rels/slide4.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15.png"/><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20.sv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4236347" y="3202251"/>
            <a:ext cx="9815307" cy="3524176"/>
            <a:chOff x="0" y="0"/>
            <a:chExt cx="1895495" cy="680576"/>
          </a:xfrm>
        </p:grpSpPr>
        <p:sp>
          <p:nvSpPr>
            <p:cNvPr id="6" name="Freeform 6"/>
            <p:cNvSpPr/>
            <p:nvPr/>
          </p:nvSpPr>
          <p:spPr>
            <a:xfrm>
              <a:off x="0" y="0"/>
              <a:ext cx="1895495" cy="680576"/>
            </a:xfrm>
            <a:custGeom>
              <a:avLst/>
              <a:gdLst/>
              <a:ahLst/>
              <a:cxnLst/>
              <a:rect l="l" t="t" r="r" b="b"/>
              <a:pathLst>
                <a:path w="1895495" h="680576">
                  <a:moveTo>
                    <a:pt x="0" y="0"/>
                  </a:moveTo>
                  <a:lnTo>
                    <a:pt x="1895495" y="0"/>
                  </a:lnTo>
                  <a:lnTo>
                    <a:pt x="1895495" y="680576"/>
                  </a:lnTo>
                  <a:lnTo>
                    <a:pt x="0" y="680576"/>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7" name="TextBox 7"/>
            <p:cNvSpPr txBox="1"/>
            <p:nvPr/>
          </p:nvSpPr>
          <p:spPr>
            <a:xfrm>
              <a:off x="0" y="-19050"/>
              <a:ext cx="1895495" cy="699626"/>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0" y="0"/>
            <a:ext cx="18288000" cy="10416540"/>
          </a:xfrm>
          <a:custGeom>
            <a:avLst/>
            <a:gdLst/>
            <a:ahLst/>
            <a:cxnLst/>
            <a:rect l="l" t="t" r="r" b="b"/>
            <a:pathLst>
              <a:path w="18288000" h="10416540">
                <a:moveTo>
                  <a:pt x="0" y="0"/>
                </a:moveTo>
                <a:lnTo>
                  <a:pt x="18288000" y="0"/>
                </a:lnTo>
                <a:lnTo>
                  <a:pt x="18288000" y="10416540"/>
                </a:lnTo>
                <a:lnTo>
                  <a:pt x="0" y="10416540"/>
                </a:lnTo>
                <a:lnTo>
                  <a:pt x="0" y="0"/>
                </a:lnTo>
                <a:close/>
              </a:path>
            </a:pathLst>
          </a:custGeom>
          <a:blipFill>
            <a:blip r:embed="rId5"/>
            <a:stretch>
              <a:fillRect/>
            </a:stretch>
          </a:blipFill>
        </p:spPr>
        <p:txBody>
          <a:bodyPr/>
          <a:lstStyle/>
          <a:p>
            <a:endParaRPr lang="en-US"/>
          </a:p>
        </p:txBody>
      </p:sp>
      <p:sp>
        <p:nvSpPr>
          <p:cNvPr id="9" name="TextBox 9"/>
          <p:cNvSpPr txBox="1"/>
          <p:nvPr/>
        </p:nvSpPr>
        <p:spPr>
          <a:xfrm>
            <a:off x="4236347" y="5122545"/>
            <a:ext cx="9815307" cy="1704975"/>
          </a:xfrm>
          <a:prstGeom prst="rect">
            <a:avLst/>
          </a:prstGeom>
        </p:spPr>
        <p:txBody>
          <a:bodyPr lIns="0" tIns="0" rIns="0" bIns="0" rtlCol="0" anchor="t">
            <a:spAutoFit/>
          </a:bodyPr>
          <a:lstStyle/>
          <a:p>
            <a:pPr algn="ctr">
              <a:lnSpc>
                <a:spcPts val="6899"/>
              </a:lnSpc>
            </a:pPr>
            <a:r>
              <a:rPr lang="en-US" sz="4999" spc="489">
                <a:solidFill>
                  <a:srgbClr val="FF914D"/>
                </a:solidFill>
                <a:latin typeface="Oswald Bold"/>
                <a:ea typeface="Oswald Bold"/>
                <a:cs typeface="Oswald Bold"/>
                <a:sym typeface="Oswald Bold"/>
              </a:rPr>
              <a:t>A CLOUD-BASED FINANCIAL SAAS PLATFORM</a:t>
            </a:r>
          </a:p>
        </p:txBody>
      </p:sp>
      <p:sp>
        <p:nvSpPr>
          <p:cNvPr id="10" name="TextBox 10"/>
          <p:cNvSpPr txBox="1"/>
          <p:nvPr/>
        </p:nvSpPr>
        <p:spPr>
          <a:xfrm>
            <a:off x="4236347" y="3440787"/>
            <a:ext cx="9815307" cy="1181547"/>
          </a:xfrm>
          <a:prstGeom prst="rect">
            <a:avLst/>
          </a:prstGeom>
        </p:spPr>
        <p:txBody>
          <a:bodyPr lIns="0" tIns="0" rIns="0" bIns="0" rtlCol="0" anchor="t">
            <a:spAutoFit/>
          </a:bodyPr>
          <a:lstStyle/>
          <a:p>
            <a:pPr algn="ctr">
              <a:lnSpc>
                <a:spcPts val="9748"/>
              </a:lnSpc>
            </a:pPr>
            <a:r>
              <a:rPr lang="en-US" sz="7063" spc="692">
                <a:solidFill>
                  <a:srgbClr val="FF914D"/>
                </a:solidFill>
                <a:latin typeface="Oswald Bold"/>
                <a:ea typeface="Oswald Bold"/>
                <a:cs typeface="Oswald Bold"/>
                <a:sym typeface="Oswald Bold"/>
              </a:rPr>
              <a:t>FINAL PROJECT</a:t>
            </a:r>
          </a:p>
        </p:txBody>
      </p:sp>
      <p:sp>
        <p:nvSpPr>
          <p:cNvPr id="11" name="TextBox 11"/>
          <p:cNvSpPr txBox="1"/>
          <p:nvPr/>
        </p:nvSpPr>
        <p:spPr>
          <a:xfrm>
            <a:off x="2719596" y="9058359"/>
            <a:ext cx="12848809" cy="441638"/>
          </a:xfrm>
          <a:prstGeom prst="rect">
            <a:avLst/>
          </a:prstGeom>
        </p:spPr>
        <p:txBody>
          <a:bodyPr lIns="0" tIns="0" rIns="0" bIns="0" rtlCol="0" anchor="t">
            <a:spAutoFit/>
          </a:bodyPr>
          <a:lstStyle/>
          <a:p>
            <a:pPr algn="ctr">
              <a:lnSpc>
                <a:spcPts val="3661"/>
              </a:lnSpc>
            </a:pPr>
            <a:r>
              <a:rPr lang="en-US" sz="2653" spc="140">
                <a:solidFill>
                  <a:srgbClr val="231F20"/>
                </a:solidFill>
                <a:latin typeface="Montserrat Classic Bold"/>
                <a:ea typeface="Montserrat Classic Bold"/>
                <a:cs typeface="Montserrat Classic Bold"/>
                <a:sym typeface="Montserrat Classic Bold"/>
              </a:rPr>
              <a:t>XINGDONG (SHELDON) LI, JIAWEI ZOU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3995571" y="5404739"/>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a:off x="5311631" y="3555269"/>
            <a:ext cx="1400485" cy="4551580"/>
            <a:chOff x="0" y="0"/>
            <a:chExt cx="368852" cy="1198770"/>
          </a:xfrm>
        </p:grpSpPr>
        <p:sp>
          <p:nvSpPr>
            <p:cNvPr id="4" name="Freeform 4"/>
            <p:cNvSpPr/>
            <p:nvPr/>
          </p:nvSpPr>
          <p:spPr>
            <a:xfrm>
              <a:off x="0" y="0"/>
              <a:ext cx="368852" cy="1198770"/>
            </a:xfrm>
            <a:custGeom>
              <a:avLst/>
              <a:gdLst/>
              <a:ahLst/>
              <a:cxnLst/>
              <a:rect l="l" t="t" r="r" b="b"/>
              <a:pathLst>
                <a:path w="368852" h="1198770">
                  <a:moveTo>
                    <a:pt x="0" y="0"/>
                  </a:moveTo>
                  <a:lnTo>
                    <a:pt x="368852" y="0"/>
                  </a:lnTo>
                  <a:lnTo>
                    <a:pt x="368852" y="1198770"/>
                  </a:lnTo>
                  <a:lnTo>
                    <a:pt x="0" y="1198770"/>
                  </a:lnTo>
                  <a:close/>
                </a:path>
              </a:pathLst>
            </a:custGeom>
            <a:solidFill>
              <a:srgbClr val="CCCCCC"/>
            </a:solidFill>
          </p:spPr>
          <p:txBody>
            <a:bodyPr/>
            <a:lstStyle/>
            <a:p>
              <a:endParaRPr lang="en-US"/>
            </a:p>
          </p:txBody>
        </p:sp>
        <p:sp>
          <p:nvSpPr>
            <p:cNvPr id="5" name="TextBox 5"/>
            <p:cNvSpPr txBox="1"/>
            <p:nvPr/>
          </p:nvSpPr>
          <p:spPr>
            <a:xfrm>
              <a:off x="0" y="-19050"/>
              <a:ext cx="368852" cy="1217820"/>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4980992" y="1036994"/>
            <a:ext cx="7416941" cy="1683727"/>
          </a:xfrm>
          <a:prstGeom prst="rect">
            <a:avLst/>
          </a:prstGeom>
        </p:spPr>
        <p:txBody>
          <a:bodyPr lIns="0" tIns="0" rIns="0" bIns="0" rtlCol="0" anchor="t">
            <a:spAutoFit/>
          </a:bodyPr>
          <a:lstStyle/>
          <a:p>
            <a:pPr algn="ctr">
              <a:lnSpc>
                <a:spcPts val="13774"/>
              </a:lnSpc>
            </a:pPr>
            <a:r>
              <a:rPr lang="en-US" sz="9981" spc="978">
                <a:solidFill>
                  <a:srgbClr val="231F20"/>
                </a:solidFill>
                <a:latin typeface="Oswald Bold"/>
                <a:ea typeface="Oswald Bold"/>
                <a:cs typeface="Oswald Bold"/>
                <a:sym typeface="Oswald Bold"/>
              </a:rPr>
              <a:t>CONTENT</a:t>
            </a:r>
          </a:p>
        </p:txBody>
      </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TextBox 8"/>
          <p:cNvSpPr txBox="1"/>
          <p:nvPr/>
        </p:nvSpPr>
        <p:spPr>
          <a:xfrm>
            <a:off x="5523663" y="3878756"/>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a:ea typeface="Oswald Bold"/>
                <a:cs typeface="Oswald Bold"/>
                <a:sym typeface="Oswald Bold"/>
              </a:rPr>
              <a:t>01</a:t>
            </a:r>
          </a:p>
        </p:txBody>
      </p:sp>
      <p:sp>
        <p:nvSpPr>
          <p:cNvPr id="9" name="TextBox 9"/>
          <p:cNvSpPr txBox="1"/>
          <p:nvPr/>
        </p:nvSpPr>
        <p:spPr>
          <a:xfrm>
            <a:off x="5523663" y="4762500"/>
            <a:ext cx="937219" cy="657225"/>
          </a:xfrm>
          <a:prstGeom prst="rect">
            <a:avLst/>
          </a:prstGeom>
        </p:spPr>
        <p:txBody>
          <a:bodyPr lIns="0" tIns="0" rIns="0" bIns="0" rtlCol="0" anchor="t">
            <a:spAutoFit/>
          </a:bodyPr>
          <a:lstStyle/>
          <a:p>
            <a:pPr algn="ctr">
              <a:lnSpc>
                <a:spcPts val="5126"/>
              </a:lnSpc>
            </a:pPr>
            <a:r>
              <a:rPr lang="en-US" sz="4271" dirty="0">
                <a:solidFill>
                  <a:srgbClr val="363636"/>
                </a:solidFill>
                <a:latin typeface="Oswald Bold"/>
                <a:ea typeface="Oswald Bold"/>
                <a:cs typeface="Oswald Bold"/>
                <a:sym typeface="Oswald Bold"/>
              </a:rPr>
              <a:t>02</a:t>
            </a:r>
          </a:p>
        </p:txBody>
      </p:sp>
      <p:sp>
        <p:nvSpPr>
          <p:cNvPr id="10" name="TextBox 10"/>
          <p:cNvSpPr txBox="1"/>
          <p:nvPr/>
        </p:nvSpPr>
        <p:spPr>
          <a:xfrm>
            <a:off x="5523663" y="5629275"/>
            <a:ext cx="937219" cy="657225"/>
          </a:xfrm>
          <a:prstGeom prst="rect">
            <a:avLst/>
          </a:prstGeom>
        </p:spPr>
        <p:txBody>
          <a:bodyPr lIns="0" tIns="0" rIns="0" bIns="0" rtlCol="0" anchor="t">
            <a:spAutoFit/>
          </a:bodyPr>
          <a:lstStyle/>
          <a:p>
            <a:pPr algn="ctr">
              <a:lnSpc>
                <a:spcPts val="5126"/>
              </a:lnSpc>
            </a:pPr>
            <a:r>
              <a:rPr lang="en-US" sz="4271" dirty="0">
                <a:solidFill>
                  <a:srgbClr val="363636"/>
                </a:solidFill>
                <a:latin typeface="Oswald Bold"/>
                <a:ea typeface="Oswald Bold"/>
                <a:cs typeface="Oswald Bold"/>
                <a:sym typeface="Oswald Bold"/>
              </a:rPr>
              <a:t>03</a:t>
            </a:r>
          </a:p>
        </p:txBody>
      </p:sp>
      <p:sp>
        <p:nvSpPr>
          <p:cNvPr id="11" name="TextBox 11"/>
          <p:cNvSpPr txBox="1"/>
          <p:nvPr/>
        </p:nvSpPr>
        <p:spPr>
          <a:xfrm>
            <a:off x="5523663" y="6438900"/>
            <a:ext cx="937219" cy="657225"/>
          </a:xfrm>
          <a:prstGeom prst="rect">
            <a:avLst/>
          </a:prstGeom>
        </p:spPr>
        <p:txBody>
          <a:bodyPr lIns="0" tIns="0" rIns="0" bIns="0" rtlCol="0" anchor="t">
            <a:spAutoFit/>
          </a:bodyPr>
          <a:lstStyle/>
          <a:p>
            <a:pPr algn="ctr">
              <a:lnSpc>
                <a:spcPts val="5126"/>
              </a:lnSpc>
            </a:pPr>
            <a:r>
              <a:rPr lang="en-US" sz="4271" dirty="0">
                <a:solidFill>
                  <a:srgbClr val="363636"/>
                </a:solidFill>
                <a:latin typeface="Oswald Bold"/>
                <a:ea typeface="Oswald Bold"/>
                <a:cs typeface="Oswald Bold"/>
                <a:sym typeface="Oswald Bold"/>
              </a:rPr>
              <a:t>04</a:t>
            </a:r>
          </a:p>
        </p:txBody>
      </p:sp>
      <p:sp>
        <p:nvSpPr>
          <p:cNvPr id="12" name="TextBox 12"/>
          <p:cNvSpPr txBox="1"/>
          <p:nvPr/>
        </p:nvSpPr>
        <p:spPr>
          <a:xfrm>
            <a:off x="5543264" y="7229475"/>
            <a:ext cx="937219" cy="657225"/>
          </a:xfrm>
          <a:prstGeom prst="rect">
            <a:avLst/>
          </a:prstGeom>
        </p:spPr>
        <p:txBody>
          <a:bodyPr lIns="0" tIns="0" rIns="0" bIns="0" rtlCol="0" anchor="t">
            <a:spAutoFit/>
          </a:bodyPr>
          <a:lstStyle/>
          <a:p>
            <a:pPr algn="ctr">
              <a:lnSpc>
                <a:spcPts val="5126"/>
              </a:lnSpc>
            </a:pPr>
            <a:r>
              <a:rPr lang="en-US" sz="4271" dirty="0">
                <a:solidFill>
                  <a:srgbClr val="363636"/>
                </a:solidFill>
                <a:latin typeface="Oswald Bold"/>
                <a:ea typeface="Oswald Bold"/>
                <a:cs typeface="Oswald Bold"/>
                <a:sym typeface="Oswald Bold"/>
              </a:rPr>
              <a:t>05</a:t>
            </a:r>
          </a:p>
        </p:txBody>
      </p:sp>
      <p:sp>
        <p:nvSpPr>
          <p:cNvPr id="13" name="TextBox 13"/>
          <p:cNvSpPr txBox="1"/>
          <p:nvPr/>
        </p:nvSpPr>
        <p:spPr>
          <a:xfrm>
            <a:off x="6899741" y="3986709"/>
            <a:ext cx="5790503" cy="418548"/>
          </a:xfrm>
          <a:prstGeom prst="rect">
            <a:avLst/>
          </a:prstGeom>
        </p:spPr>
        <p:txBody>
          <a:bodyPr lIns="0" tIns="0" rIns="0" bIns="0" rtlCol="0" anchor="t">
            <a:spAutoFit/>
          </a:bodyPr>
          <a:lstStyle/>
          <a:p>
            <a:pPr algn="l">
              <a:lnSpc>
                <a:spcPts val="3483"/>
              </a:lnSpc>
            </a:pPr>
            <a:r>
              <a:rPr lang="en-US" sz="2524" spc="247">
                <a:solidFill>
                  <a:srgbClr val="231F20"/>
                </a:solidFill>
                <a:latin typeface="DM Sans"/>
                <a:ea typeface="DM Sans"/>
                <a:cs typeface="DM Sans"/>
                <a:sym typeface="DM Sans"/>
              </a:rPr>
              <a:t>INTRODUCTION</a:t>
            </a:r>
          </a:p>
        </p:txBody>
      </p:sp>
      <p:sp>
        <p:nvSpPr>
          <p:cNvPr id="14" name="TextBox 14"/>
          <p:cNvSpPr txBox="1"/>
          <p:nvPr/>
        </p:nvSpPr>
        <p:spPr>
          <a:xfrm>
            <a:off x="6899741" y="4866808"/>
            <a:ext cx="6076629" cy="429092"/>
          </a:xfrm>
          <a:prstGeom prst="rect">
            <a:avLst/>
          </a:prstGeom>
        </p:spPr>
        <p:txBody>
          <a:bodyPr lIns="0" tIns="0" rIns="0" bIns="0" rtlCol="0" anchor="t">
            <a:spAutoFit/>
          </a:bodyPr>
          <a:lstStyle/>
          <a:p>
            <a:pPr algn="l">
              <a:lnSpc>
                <a:spcPts val="3483"/>
              </a:lnSpc>
            </a:pPr>
            <a:r>
              <a:rPr lang="en-US" sz="2524" spc="247" dirty="0">
                <a:solidFill>
                  <a:srgbClr val="231F20"/>
                </a:solidFill>
                <a:latin typeface="DM Sans"/>
                <a:ea typeface="DM Sans"/>
                <a:cs typeface="DM Sans"/>
                <a:sym typeface="DM Sans"/>
              </a:rPr>
              <a:t>SYSTEM DESIGN</a:t>
            </a:r>
          </a:p>
        </p:txBody>
      </p:sp>
      <p:sp>
        <p:nvSpPr>
          <p:cNvPr id="15" name="TextBox 15"/>
          <p:cNvSpPr txBox="1"/>
          <p:nvPr/>
        </p:nvSpPr>
        <p:spPr>
          <a:xfrm>
            <a:off x="6899741" y="5701017"/>
            <a:ext cx="5790503" cy="429092"/>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231F20"/>
                </a:solidFill>
                <a:latin typeface="DM Sans"/>
                <a:ea typeface="DM Sans"/>
                <a:cs typeface="DM Sans"/>
                <a:sym typeface="DM Sans"/>
              </a:rPr>
              <a:t>DEMO</a:t>
            </a:r>
          </a:p>
        </p:txBody>
      </p:sp>
      <p:sp>
        <p:nvSpPr>
          <p:cNvPr id="16" name="TextBox 16"/>
          <p:cNvSpPr txBox="1"/>
          <p:nvPr/>
        </p:nvSpPr>
        <p:spPr>
          <a:xfrm>
            <a:off x="6899741" y="6495235"/>
            <a:ext cx="6076629" cy="429092"/>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231F20"/>
                </a:solidFill>
                <a:latin typeface="DM Sans"/>
                <a:ea typeface="DM Sans"/>
                <a:cs typeface="DM Sans"/>
                <a:sym typeface="DM Sans"/>
              </a:rPr>
              <a:t>CHALLENGES &amp; REFELCTIONS</a:t>
            </a:r>
          </a:p>
        </p:txBody>
      </p:sp>
      <p:sp>
        <p:nvSpPr>
          <p:cNvPr id="17" name="TextBox 17"/>
          <p:cNvSpPr txBox="1"/>
          <p:nvPr/>
        </p:nvSpPr>
        <p:spPr>
          <a:xfrm>
            <a:off x="6899741" y="7296079"/>
            <a:ext cx="6076629" cy="429092"/>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231F20"/>
                </a:solidFill>
                <a:latin typeface="DM Sans"/>
                <a:ea typeface="DM Sans"/>
                <a:cs typeface="DM Sans"/>
                <a:sym typeface="DM Sans"/>
              </a:rPr>
              <a:t>NEXT STEPS &amp; DELIVERABLES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txBody>
          <a:bodyPr/>
          <a:lstStyle/>
          <a:p>
            <a:endParaRPr lang="en-US"/>
          </a:p>
        </p:txBody>
      </p:sp>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txBody>
            <a:bodyPr/>
            <a:lstStyle/>
            <a:p>
              <a:endParaRPr lang="en-US"/>
            </a:p>
          </p:txBody>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81381" y="3876997"/>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4"/>
            <a:stretch>
              <a:fillRect t="-86495"/>
            </a:stretch>
          </a:blipFill>
        </p:spPr>
        <p:txBody>
          <a:bodyPr/>
          <a:lstStyle/>
          <a:p>
            <a:endParaRPr lang="en-US"/>
          </a:p>
        </p:txBody>
      </p:sp>
      <p:sp>
        <p:nvSpPr>
          <p:cNvPr id="7" name="Freeform 7"/>
          <p:cNvSpPr/>
          <p:nvPr/>
        </p:nvSpPr>
        <p:spPr>
          <a:xfrm>
            <a:off x="10758785" y="1049603"/>
            <a:ext cx="6176060" cy="8208697"/>
          </a:xfrm>
          <a:custGeom>
            <a:avLst/>
            <a:gdLst/>
            <a:ahLst/>
            <a:cxnLst/>
            <a:rect l="l" t="t" r="r" b="b"/>
            <a:pathLst>
              <a:path w="6176060" h="8208697">
                <a:moveTo>
                  <a:pt x="0" y="0"/>
                </a:moveTo>
                <a:lnTo>
                  <a:pt x="6176060" y="0"/>
                </a:lnTo>
                <a:lnTo>
                  <a:pt x="6176060" y="8208697"/>
                </a:lnTo>
                <a:lnTo>
                  <a:pt x="0" y="8208697"/>
                </a:lnTo>
                <a:lnTo>
                  <a:pt x="0" y="0"/>
                </a:lnTo>
                <a:close/>
              </a:path>
            </a:pathLst>
          </a:custGeom>
          <a:blipFill>
            <a:blip r:embed="rId5"/>
            <a:stretch>
              <a:fillRect l="-49746" r="-49746"/>
            </a:stretch>
          </a:blipFill>
        </p:spPr>
        <p:txBody>
          <a:bodyPr/>
          <a:lstStyle/>
          <a:p>
            <a:endParaRPr lang="en-US"/>
          </a:p>
        </p:txBody>
      </p:sp>
      <p:grpSp>
        <p:nvGrpSpPr>
          <p:cNvPr id="8" name="Group 8"/>
          <p:cNvGrpSpPr/>
          <p:nvPr/>
        </p:nvGrpSpPr>
        <p:grpSpPr>
          <a:xfrm>
            <a:off x="1381381" y="2444422"/>
            <a:ext cx="9977437" cy="1948998"/>
            <a:chOff x="0" y="0"/>
            <a:chExt cx="3822788" cy="746746"/>
          </a:xfrm>
        </p:grpSpPr>
        <p:sp>
          <p:nvSpPr>
            <p:cNvPr id="9" name="Freeform 9"/>
            <p:cNvSpPr/>
            <p:nvPr/>
          </p:nvSpPr>
          <p:spPr>
            <a:xfrm>
              <a:off x="0" y="0"/>
              <a:ext cx="3822788" cy="746746"/>
            </a:xfrm>
            <a:custGeom>
              <a:avLst/>
              <a:gdLst/>
              <a:ahLst/>
              <a:cxnLst/>
              <a:rect l="l" t="t" r="r" b="b"/>
              <a:pathLst>
                <a:path w="3822788" h="746746">
                  <a:moveTo>
                    <a:pt x="0" y="0"/>
                  </a:moveTo>
                  <a:lnTo>
                    <a:pt x="3822788" y="0"/>
                  </a:lnTo>
                  <a:lnTo>
                    <a:pt x="3822788" y="746746"/>
                  </a:lnTo>
                  <a:lnTo>
                    <a:pt x="0" y="746746"/>
                  </a:lnTo>
                  <a:close/>
                </a:path>
              </a:pathLst>
            </a:custGeom>
            <a:solidFill>
              <a:srgbClr val="EFEFEF"/>
            </a:solidFill>
          </p:spPr>
          <p:txBody>
            <a:bodyPr/>
            <a:lstStyle/>
            <a:p>
              <a:endParaRPr lang="en-US"/>
            </a:p>
          </p:txBody>
        </p:sp>
        <p:sp>
          <p:nvSpPr>
            <p:cNvPr id="10" name="TextBox 10"/>
            <p:cNvSpPr txBox="1"/>
            <p:nvPr/>
          </p:nvSpPr>
          <p:spPr>
            <a:xfrm>
              <a:off x="0" y="-19050"/>
              <a:ext cx="3822788" cy="765796"/>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1563867" y="2880594"/>
            <a:ext cx="1156649" cy="1173721"/>
          </a:xfrm>
          <a:custGeom>
            <a:avLst/>
            <a:gdLst/>
            <a:ahLst/>
            <a:cxnLst/>
            <a:rect l="l" t="t" r="r" b="b"/>
            <a:pathLst>
              <a:path w="1156649" h="1173721">
                <a:moveTo>
                  <a:pt x="0" y="0"/>
                </a:moveTo>
                <a:lnTo>
                  <a:pt x="1156648" y="0"/>
                </a:lnTo>
                <a:lnTo>
                  <a:pt x="1156648" y="1173721"/>
                </a:lnTo>
                <a:lnTo>
                  <a:pt x="0" y="11737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Freeform 12"/>
          <p:cNvSpPr/>
          <p:nvPr/>
        </p:nvSpPr>
        <p:spPr>
          <a:xfrm>
            <a:off x="1381381" y="5997446"/>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4"/>
            <a:stretch>
              <a:fillRect t="-86495"/>
            </a:stretch>
          </a:blipFill>
        </p:spPr>
        <p:txBody>
          <a:bodyPr/>
          <a:lstStyle/>
          <a:p>
            <a:endParaRPr lang="en-US"/>
          </a:p>
        </p:txBody>
      </p:sp>
      <p:grpSp>
        <p:nvGrpSpPr>
          <p:cNvPr id="13" name="Group 13"/>
          <p:cNvGrpSpPr/>
          <p:nvPr/>
        </p:nvGrpSpPr>
        <p:grpSpPr>
          <a:xfrm>
            <a:off x="1381381" y="4564871"/>
            <a:ext cx="9977437" cy="1948998"/>
            <a:chOff x="0" y="0"/>
            <a:chExt cx="3822788" cy="746746"/>
          </a:xfrm>
        </p:grpSpPr>
        <p:sp>
          <p:nvSpPr>
            <p:cNvPr id="14" name="Freeform 14"/>
            <p:cNvSpPr/>
            <p:nvPr/>
          </p:nvSpPr>
          <p:spPr>
            <a:xfrm>
              <a:off x="0" y="0"/>
              <a:ext cx="3822788" cy="746746"/>
            </a:xfrm>
            <a:custGeom>
              <a:avLst/>
              <a:gdLst/>
              <a:ahLst/>
              <a:cxnLst/>
              <a:rect l="l" t="t" r="r" b="b"/>
              <a:pathLst>
                <a:path w="3822788" h="746746">
                  <a:moveTo>
                    <a:pt x="0" y="0"/>
                  </a:moveTo>
                  <a:lnTo>
                    <a:pt x="3822788" y="0"/>
                  </a:lnTo>
                  <a:lnTo>
                    <a:pt x="3822788" y="746746"/>
                  </a:lnTo>
                  <a:lnTo>
                    <a:pt x="0" y="746746"/>
                  </a:lnTo>
                  <a:close/>
                </a:path>
              </a:pathLst>
            </a:custGeom>
            <a:solidFill>
              <a:srgbClr val="EFEFEF"/>
            </a:solidFill>
          </p:spPr>
          <p:txBody>
            <a:bodyPr/>
            <a:lstStyle/>
            <a:p>
              <a:endParaRPr lang="en-US"/>
            </a:p>
          </p:txBody>
        </p:sp>
        <p:sp>
          <p:nvSpPr>
            <p:cNvPr id="15" name="TextBox 15"/>
            <p:cNvSpPr txBox="1"/>
            <p:nvPr/>
          </p:nvSpPr>
          <p:spPr>
            <a:xfrm>
              <a:off x="0" y="-19050"/>
              <a:ext cx="3822788" cy="765796"/>
            </a:xfrm>
            <a:prstGeom prst="rect">
              <a:avLst/>
            </a:prstGeom>
          </p:spPr>
          <p:txBody>
            <a:bodyPr lIns="50800" tIns="50800" rIns="50800" bIns="50800" rtlCol="0" anchor="ctr"/>
            <a:lstStyle/>
            <a:p>
              <a:pPr algn="ctr">
                <a:lnSpc>
                  <a:spcPts val="2859"/>
                </a:lnSpc>
              </a:pPr>
              <a:endParaRPr/>
            </a:p>
          </p:txBody>
        </p:sp>
      </p:grpSp>
      <p:sp>
        <p:nvSpPr>
          <p:cNvPr id="16" name="Freeform 16"/>
          <p:cNvSpPr/>
          <p:nvPr/>
        </p:nvSpPr>
        <p:spPr>
          <a:xfrm>
            <a:off x="1524302" y="5183993"/>
            <a:ext cx="1159455" cy="1178744"/>
          </a:xfrm>
          <a:custGeom>
            <a:avLst/>
            <a:gdLst/>
            <a:ahLst/>
            <a:cxnLst/>
            <a:rect l="l" t="t" r="r" b="b"/>
            <a:pathLst>
              <a:path w="1159455" h="1178744">
                <a:moveTo>
                  <a:pt x="0" y="0"/>
                </a:moveTo>
                <a:lnTo>
                  <a:pt x="1159455" y="0"/>
                </a:lnTo>
                <a:lnTo>
                  <a:pt x="1159455" y="1178743"/>
                </a:lnTo>
                <a:lnTo>
                  <a:pt x="0" y="11787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7" name="TextBox 17"/>
          <p:cNvSpPr txBox="1"/>
          <p:nvPr/>
        </p:nvSpPr>
        <p:spPr>
          <a:xfrm>
            <a:off x="2142191" y="926705"/>
            <a:ext cx="7416941" cy="1350644"/>
          </a:xfrm>
          <a:prstGeom prst="rect">
            <a:avLst/>
          </a:prstGeom>
        </p:spPr>
        <p:txBody>
          <a:bodyPr lIns="0" tIns="0" rIns="0" bIns="0" rtlCol="0" anchor="t">
            <a:spAutoFit/>
          </a:bodyPr>
          <a:lstStyle/>
          <a:p>
            <a:pPr algn="l">
              <a:lnSpc>
                <a:spcPts val="11040"/>
              </a:lnSpc>
            </a:pPr>
            <a:r>
              <a:rPr lang="en-US" sz="8000" spc="784" dirty="0">
                <a:solidFill>
                  <a:srgbClr val="231F20"/>
                </a:solidFill>
                <a:latin typeface="Oswald Bold"/>
                <a:ea typeface="Oswald Bold"/>
                <a:cs typeface="Oswald Bold"/>
                <a:sym typeface="Oswald Bold"/>
              </a:rPr>
              <a:t>INTRODUCTION</a:t>
            </a:r>
          </a:p>
        </p:txBody>
      </p:sp>
      <p:sp>
        <p:nvSpPr>
          <p:cNvPr id="18" name="TextBox 18"/>
          <p:cNvSpPr txBox="1"/>
          <p:nvPr/>
        </p:nvSpPr>
        <p:spPr>
          <a:xfrm>
            <a:off x="2870073" y="2857500"/>
            <a:ext cx="7132181" cy="1174232"/>
          </a:xfrm>
          <a:prstGeom prst="rect">
            <a:avLst/>
          </a:prstGeom>
        </p:spPr>
        <p:txBody>
          <a:bodyPr lIns="0" tIns="0" rIns="0" bIns="0" rtlCol="0" anchor="t">
            <a:spAutoFit/>
          </a:bodyPr>
          <a:lstStyle/>
          <a:p>
            <a:pPr lvl="0" algn="l">
              <a:lnSpc>
                <a:spcPts val="3050"/>
              </a:lnSpc>
              <a:spcBef>
                <a:spcPct val="0"/>
              </a:spcBef>
            </a:pPr>
            <a:r>
              <a:rPr lang="en-US" sz="2210" b="1" spc="216" dirty="0">
                <a:solidFill>
                  <a:srgbClr val="231F20"/>
                </a:solidFill>
                <a:latin typeface="DM Sans"/>
                <a:ea typeface="DM Sans"/>
                <a:cs typeface="DM Sans"/>
                <a:sym typeface="DM Sans"/>
              </a:rPr>
              <a:t>Type: </a:t>
            </a:r>
            <a:r>
              <a:rPr lang="en-US" sz="2210" spc="216" dirty="0">
                <a:solidFill>
                  <a:srgbClr val="231F20"/>
                </a:solidFill>
                <a:latin typeface="DM Sans"/>
                <a:ea typeface="DM Sans"/>
                <a:cs typeface="DM Sans"/>
                <a:sym typeface="DM Sans"/>
              </a:rPr>
              <a:t>Web-based accounting application</a:t>
            </a:r>
          </a:p>
          <a:p>
            <a:pPr lvl="0" algn="l">
              <a:lnSpc>
                <a:spcPts val="3050"/>
              </a:lnSpc>
              <a:spcBef>
                <a:spcPct val="0"/>
              </a:spcBef>
            </a:pPr>
            <a:r>
              <a:rPr lang="en-US" sz="2210" b="1" spc="216" dirty="0">
                <a:solidFill>
                  <a:srgbClr val="231F20"/>
                </a:solidFill>
                <a:latin typeface="DM Sans"/>
                <a:ea typeface="DM Sans"/>
                <a:cs typeface="DM Sans"/>
                <a:sym typeface="DM Sans"/>
              </a:rPr>
              <a:t>Need: </a:t>
            </a:r>
            <a:r>
              <a:rPr lang="en-US" sz="2210" spc="216" dirty="0">
                <a:solidFill>
                  <a:srgbClr val="231F20"/>
                </a:solidFill>
                <a:latin typeface="DM Sans"/>
                <a:ea typeface="DM Sans"/>
                <a:cs typeface="DM Sans"/>
                <a:sym typeface="DM Sans"/>
              </a:rPr>
              <a:t>Helps users track and record every penny spent</a:t>
            </a:r>
          </a:p>
        </p:txBody>
      </p:sp>
      <p:sp>
        <p:nvSpPr>
          <p:cNvPr id="19" name="TextBox 19"/>
          <p:cNvSpPr txBox="1"/>
          <p:nvPr/>
        </p:nvSpPr>
        <p:spPr>
          <a:xfrm>
            <a:off x="2870073" y="4850578"/>
            <a:ext cx="8154075" cy="1969322"/>
          </a:xfrm>
          <a:prstGeom prst="rect">
            <a:avLst/>
          </a:prstGeom>
        </p:spPr>
        <p:txBody>
          <a:bodyPr lIns="0" tIns="0" rIns="0" bIns="0" rtlCol="0" anchor="t">
            <a:spAutoFit/>
          </a:bodyPr>
          <a:lstStyle/>
          <a:p>
            <a:pPr lvl="0" algn="l">
              <a:lnSpc>
                <a:spcPts val="3050"/>
              </a:lnSpc>
              <a:spcBef>
                <a:spcPct val="0"/>
              </a:spcBef>
            </a:pPr>
            <a:r>
              <a:rPr lang="en-US" sz="2210" b="1" spc="216" dirty="0">
                <a:solidFill>
                  <a:srgbClr val="231F20"/>
                </a:solidFill>
                <a:latin typeface="DM Sans"/>
                <a:ea typeface="DM Sans"/>
                <a:cs typeface="DM Sans"/>
                <a:sym typeface="DM Sans"/>
              </a:rPr>
              <a:t>Third-Party:</a:t>
            </a:r>
            <a:r>
              <a:rPr lang="en-US" sz="2210" spc="216" dirty="0">
                <a:solidFill>
                  <a:srgbClr val="231F20"/>
                </a:solidFill>
                <a:latin typeface="DM Sans"/>
                <a:ea typeface="DM Sans"/>
                <a:cs typeface="DM Sans"/>
                <a:sym typeface="DM Sans"/>
              </a:rPr>
              <a:t> Use </a:t>
            </a:r>
            <a:r>
              <a:rPr lang="en-US" sz="2210" b="1" spc="216" dirty="0">
                <a:solidFill>
                  <a:srgbClr val="231F20"/>
                </a:solidFill>
                <a:latin typeface="DM Sans"/>
                <a:ea typeface="DM Sans"/>
                <a:cs typeface="DM Sans"/>
                <a:sym typeface="DM Sans"/>
              </a:rPr>
              <a:t>Plaid-API</a:t>
            </a:r>
            <a:r>
              <a:rPr lang="en-US" sz="2210" spc="216" dirty="0">
                <a:solidFill>
                  <a:srgbClr val="231F20"/>
                </a:solidFill>
                <a:latin typeface="DM Sans"/>
                <a:ea typeface="DM Sans"/>
                <a:cs typeface="DM Sans"/>
                <a:sym typeface="DM Sans"/>
              </a:rPr>
              <a:t> for tracking bank statements and monitor income.</a:t>
            </a:r>
          </a:p>
          <a:p>
            <a:pPr lvl="0" algn="l">
              <a:lnSpc>
                <a:spcPts val="3050"/>
              </a:lnSpc>
              <a:spcBef>
                <a:spcPct val="0"/>
              </a:spcBef>
            </a:pPr>
            <a:r>
              <a:rPr lang="en-US" sz="2210" b="1" spc="216" dirty="0">
                <a:solidFill>
                  <a:srgbClr val="231F20"/>
                </a:solidFill>
                <a:latin typeface="DM Sans"/>
                <a:ea typeface="DM Sans"/>
                <a:cs typeface="DM Sans"/>
                <a:sym typeface="DM Sans"/>
              </a:rPr>
              <a:t>Infrastructure:</a:t>
            </a:r>
            <a:r>
              <a:rPr lang="en-US" sz="2210" spc="216" dirty="0">
                <a:solidFill>
                  <a:srgbClr val="231F20"/>
                </a:solidFill>
                <a:latin typeface="DM Sans"/>
                <a:ea typeface="DM Sans"/>
                <a:cs typeface="DM Sans"/>
                <a:sym typeface="DM Sans"/>
              </a:rPr>
              <a:t> All other functionalities, including database, are powered by </a:t>
            </a:r>
            <a:r>
              <a:rPr lang="en-US" sz="2210" b="1" spc="216" dirty="0">
                <a:solidFill>
                  <a:srgbClr val="231F20"/>
                </a:solidFill>
                <a:latin typeface="DM Sans"/>
                <a:ea typeface="DM Sans"/>
                <a:cs typeface="DM Sans"/>
                <a:sym typeface="DM Sans"/>
              </a:rPr>
              <a:t>AWS</a:t>
            </a:r>
          </a:p>
          <a:p>
            <a:pPr marL="342900" lvl="0" indent="-342900" algn="l">
              <a:lnSpc>
                <a:spcPts val="3050"/>
              </a:lnSpc>
              <a:spcBef>
                <a:spcPct val="0"/>
              </a:spcBef>
              <a:buFont typeface="Arial" panose="020B0604020202020204" pitchFamily="34" charset="0"/>
              <a:buChar char="•"/>
            </a:pPr>
            <a:endParaRPr lang="en-US" sz="2210" spc="216" dirty="0">
              <a:solidFill>
                <a:srgbClr val="231F20"/>
              </a:solidFill>
              <a:latin typeface="DM Sans"/>
              <a:ea typeface="DM Sans"/>
              <a:cs typeface="DM Sans"/>
              <a:sym typeface="DM Sans"/>
            </a:endParaRPr>
          </a:p>
        </p:txBody>
      </p:sp>
      <p:sp>
        <p:nvSpPr>
          <p:cNvPr id="20" name="Freeform 20"/>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1" name="Freeform 21"/>
          <p:cNvSpPr/>
          <p:nvPr/>
        </p:nvSpPr>
        <p:spPr>
          <a:xfrm>
            <a:off x="1381381" y="8117894"/>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4"/>
            <a:stretch>
              <a:fillRect t="-86495"/>
            </a:stretch>
          </a:blipFill>
        </p:spPr>
        <p:txBody>
          <a:bodyPr/>
          <a:lstStyle/>
          <a:p>
            <a:endParaRPr lang="en-US"/>
          </a:p>
        </p:txBody>
      </p:sp>
      <p:grpSp>
        <p:nvGrpSpPr>
          <p:cNvPr id="22" name="Group 22"/>
          <p:cNvGrpSpPr/>
          <p:nvPr/>
        </p:nvGrpSpPr>
        <p:grpSpPr>
          <a:xfrm>
            <a:off x="1381381" y="6685319"/>
            <a:ext cx="9977437" cy="1948998"/>
            <a:chOff x="0" y="0"/>
            <a:chExt cx="3822788" cy="746746"/>
          </a:xfrm>
        </p:grpSpPr>
        <p:sp>
          <p:nvSpPr>
            <p:cNvPr id="23" name="Freeform 23"/>
            <p:cNvSpPr/>
            <p:nvPr/>
          </p:nvSpPr>
          <p:spPr>
            <a:xfrm>
              <a:off x="0" y="0"/>
              <a:ext cx="3822788" cy="746746"/>
            </a:xfrm>
            <a:custGeom>
              <a:avLst/>
              <a:gdLst/>
              <a:ahLst/>
              <a:cxnLst/>
              <a:rect l="l" t="t" r="r" b="b"/>
              <a:pathLst>
                <a:path w="3822788" h="746746">
                  <a:moveTo>
                    <a:pt x="0" y="0"/>
                  </a:moveTo>
                  <a:lnTo>
                    <a:pt x="3822788" y="0"/>
                  </a:lnTo>
                  <a:lnTo>
                    <a:pt x="3822788" y="746746"/>
                  </a:lnTo>
                  <a:lnTo>
                    <a:pt x="0" y="746746"/>
                  </a:lnTo>
                  <a:close/>
                </a:path>
              </a:pathLst>
            </a:custGeom>
            <a:solidFill>
              <a:srgbClr val="EFEFEF"/>
            </a:solidFill>
          </p:spPr>
          <p:txBody>
            <a:bodyPr/>
            <a:lstStyle/>
            <a:p>
              <a:endParaRPr lang="en-US"/>
            </a:p>
          </p:txBody>
        </p:sp>
        <p:sp>
          <p:nvSpPr>
            <p:cNvPr id="24" name="TextBox 24"/>
            <p:cNvSpPr txBox="1"/>
            <p:nvPr/>
          </p:nvSpPr>
          <p:spPr>
            <a:xfrm>
              <a:off x="0" y="-19050"/>
              <a:ext cx="3822788" cy="765796"/>
            </a:xfrm>
            <a:prstGeom prst="rect">
              <a:avLst/>
            </a:prstGeom>
          </p:spPr>
          <p:txBody>
            <a:bodyPr lIns="50800" tIns="50800" rIns="50800" bIns="50800" rtlCol="0" anchor="ctr"/>
            <a:lstStyle/>
            <a:p>
              <a:pPr algn="ctr">
                <a:lnSpc>
                  <a:spcPts val="2859"/>
                </a:lnSpc>
              </a:pPr>
              <a:endParaRPr/>
            </a:p>
          </p:txBody>
        </p:sp>
      </p:grpSp>
      <p:sp>
        <p:nvSpPr>
          <p:cNvPr id="25" name="TextBox 25"/>
          <p:cNvSpPr txBox="1"/>
          <p:nvPr/>
        </p:nvSpPr>
        <p:spPr>
          <a:xfrm>
            <a:off x="2870073" y="6914710"/>
            <a:ext cx="9152845" cy="1571777"/>
          </a:xfrm>
          <a:prstGeom prst="rect">
            <a:avLst/>
          </a:prstGeom>
        </p:spPr>
        <p:txBody>
          <a:bodyPr lIns="0" tIns="0" rIns="0" bIns="0" rtlCol="0" anchor="t">
            <a:spAutoFit/>
          </a:bodyPr>
          <a:lstStyle/>
          <a:p>
            <a:pPr algn="l">
              <a:lnSpc>
                <a:spcPts val="3050"/>
              </a:lnSpc>
            </a:pPr>
            <a:r>
              <a:rPr lang="en-US" sz="2210" b="1" spc="216" dirty="0">
                <a:solidFill>
                  <a:srgbClr val="231F20"/>
                </a:solidFill>
                <a:latin typeface="DM Sans"/>
                <a:ea typeface="DM Sans"/>
                <a:cs typeface="DM Sans"/>
                <a:sym typeface="DM Sans"/>
              </a:rPr>
              <a:t>Key Features: </a:t>
            </a:r>
          </a:p>
          <a:p>
            <a:pPr marL="342900" indent="-342900" algn="l">
              <a:lnSpc>
                <a:spcPts val="3050"/>
              </a:lnSpc>
              <a:buFont typeface="Arial" panose="020B0604020202020204" pitchFamily="34" charset="0"/>
              <a:buChar char="•"/>
            </a:pPr>
            <a:r>
              <a:rPr lang="en-US" sz="2210" spc="216" dirty="0">
                <a:solidFill>
                  <a:srgbClr val="231F20"/>
                </a:solidFill>
                <a:latin typeface="DM Sans"/>
                <a:ea typeface="DM Sans"/>
                <a:cs typeface="DM Sans"/>
                <a:sym typeface="DM Sans"/>
              </a:rPr>
              <a:t>Detailed Expense Tracking and Categorization</a:t>
            </a:r>
          </a:p>
          <a:p>
            <a:pPr marL="342900" indent="-342900" algn="l">
              <a:lnSpc>
                <a:spcPts val="3050"/>
              </a:lnSpc>
              <a:buFont typeface="Arial" panose="020B0604020202020204" pitchFamily="34" charset="0"/>
              <a:buChar char="•"/>
            </a:pPr>
            <a:r>
              <a:rPr lang="en-US" sz="2210" spc="216" dirty="0">
                <a:solidFill>
                  <a:srgbClr val="231F20"/>
                </a:solidFill>
                <a:latin typeface="DM Sans"/>
                <a:ea typeface="DM Sans"/>
                <a:cs typeface="DM Sans"/>
                <a:sym typeface="DM Sans"/>
              </a:rPr>
              <a:t>Income/Expense Visualization</a:t>
            </a:r>
          </a:p>
          <a:p>
            <a:pPr marL="342900" indent="-342900" algn="l">
              <a:lnSpc>
                <a:spcPts val="3050"/>
              </a:lnSpc>
              <a:buFont typeface="Arial" panose="020B0604020202020204" pitchFamily="34" charset="0"/>
              <a:buChar char="•"/>
            </a:pPr>
            <a:r>
              <a:rPr lang="en-US" sz="2210" spc="216" dirty="0">
                <a:solidFill>
                  <a:srgbClr val="231F20"/>
                </a:solidFill>
                <a:latin typeface="DM Sans"/>
                <a:ea typeface="DM Sans"/>
                <a:cs typeface="DM Sans"/>
                <a:sym typeface="DM Sans"/>
              </a:rPr>
              <a:t>Weekly/Monthly Reports</a:t>
            </a:r>
          </a:p>
        </p:txBody>
      </p:sp>
      <p:sp>
        <p:nvSpPr>
          <p:cNvPr id="26" name="Freeform 26"/>
          <p:cNvSpPr/>
          <p:nvPr/>
        </p:nvSpPr>
        <p:spPr>
          <a:xfrm>
            <a:off x="1524302" y="7147796"/>
            <a:ext cx="1104804" cy="1121111"/>
          </a:xfrm>
          <a:custGeom>
            <a:avLst/>
            <a:gdLst/>
            <a:ahLst/>
            <a:cxnLst/>
            <a:rect l="l" t="t" r="r" b="b"/>
            <a:pathLst>
              <a:path w="1104804" h="1121111">
                <a:moveTo>
                  <a:pt x="0" y="0"/>
                </a:moveTo>
                <a:lnTo>
                  <a:pt x="1104805" y="0"/>
                </a:lnTo>
                <a:lnTo>
                  <a:pt x="1104805" y="1121111"/>
                </a:lnTo>
                <a:lnTo>
                  <a:pt x="0" y="112111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8663659" y="8510560"/>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a:off x="6433398" y="7936159"/>
            <a:ext cx="1104804" cy="1121111"/>
          </a:xfrm>
          <a:custGeom>
            <a:avLst/>
            <a:gdLst/>
            <a:ahLst/>
            <a:cxnLst/>
            <a:rect l="l" t="t" r="r" b="b"/>
            <a:pathLst>
              <a:path w="1104804" h="1121111">
                <a:moveTo>
                  <a:pt x="0" y="0"/>
                </a:moveTo>
                <a:lnTo>
                  <a:pt x="1104805" y="0"/>
                </a:lnTo>
                <a:lnTo>
                  <a:pt x="1104805" y="1121111"/>
                </a:lnTo>
                <a:lnTo>
                  <a:pt x="0" y="11211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0" name="Group 10"/>
          <p:cNvGrpSpPr/>
          <p:nvPr/>
        </p:nvGrpSpPr>
        <p:grpSpPr>
          <a:xfrm>
            <a:off x="6985799" y="5497990"/>
            <a:ext cx="3474003" cy="864710"/>
            <a:chOff x="0" y="-40394"/>
            <a:chExt cx="914964" cy="227743"/>
          </a:xfrm>
        </p:grpSpPr>
        <p:sp>
          <p:nvSpPr>
            <p:cNvPr id="11" name="Freeform 11"/>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txBody>
            <a:bodyPr/>
            <a:lstStyle/>
            <a:p>
              <a:endParaRPr lang="en-US"/>
            </a:p>
          </p:txBody>
        </p:sp>
        <p:sp>
          <p:nvSpPr>
            <p:cNvPr id="12" name="TextBox 12"/>
            <p:cNvSpPr txBox="1"/>
            <p:nvPr/>
          </p:nvSpPr>
          <p:spPr>
            <a:xfrm>
              <a:off x="0" y="-40394"/>
              <a:ext cx="914964" cy="227743"/>
            </a:xfrm>
            <a:prstGeom prst="rect">
              <a:avLst/>
            </a:prstGeom>
          </p:spPr>
          <p:txBody>
            <a:bodyPr lIns="50800" tIns="50800" rIns="50800" bIns="50800" rtlCol="0" anchor="ctr"/>
            <a:lstStyle/>
            <a:p>
              <a:pPr marL="0" lvl="0" indent="0" algn="ctr">
                <a:lnSpc>
                  <a:spcPts val="4114"/>
                </a:lnSpc>
                <a:spcBef>
                  <a:spcPct val="0"/>
                </a:spcBef>
              </a:pPr>
              <a:r>
                <a:rPr lang="en-US" sz="2981" spc="29" dirty="0">
                  <a:solidFill>
                    <a:srgbClr val="FFFFFF"/>
                  </a:solidFill>
                  <a:latin typeface="DM Sans Bold"/>
                  <a:ea typeface="DM Sans Bold"/>
                  <a:cs typeface="DM Sans Bold"/>
                  <a:sym typeface="DM Sans Bold"/>
                </a:rPr>
                <a:t>Tracking</a:t>
              </a:r>
            </a:p>
          </p:txBody>
        </p:sp>
      </p:grpSp>
      <p:sp>
        <p:nvSpPr>
          <p:cNvPr id="13" name="TextBox 13"/>
          <p:cNvSpPr txBox="1"/>
          <p:nvPr/>
        </p:nvSpPr>
        <p:spPr>
          <a:xfrm>
            <a:off x="2887170" y="1277407"/>
            <a:ext cx="11552977" cy="1166783"/>
          </a:xfrm>
          <a:prstGeom prst="rect">
            <a:avLst/>
          </a:prstGeom>
        </p:spPr>
        <p:txBody>
          <a:bodyPr lIns="0" tIns="0" rIns="0" bIns="0" rtlCol="0" anchor="t">
            <a:spAutoFit/>
          </a:bodyPr>
          <a:lstStyle/>
          <a:p>
            <a:pPr algn="ctr">
              <a:lnSpc>
                <a:spcPts val="9587"/>
              </a:lnSpc>
            </a:pPr>
            <a:r>
              <a:rPr lang="en-US" sz="6947" spc="368">
                <a:solidFill>
                  <a:srgbClr val="231F20"/>
                </a:solidFill>
                <a:latin typeface="Oswald Bold"/>
                <a:ea typeface="Oswald Bold"/>
                <a:cs typeface="Oswald Bold"/>
                <a:sym typeface="Oswald Bold"/>
              </a:rPr>
              <a:t>GOALS AND OBJECTIVES</a:t>
            </a:r>
          </a:p>
        </p:txBody>
      </p:sp>
      <p:grpSp>
        <p:nvGrpSpPr>
          <p:cNvPr id="15" name="Group 15"/>
          <p:cNvGrpSpPr/>
          <p:nvPr/>
        </p:nvGrpSpPr>
        <p:grpSpPr>
          <a:xfrm>
            <a:off x="6985800" y="8146818"/>
            <a:ext cx="3474003" cy="727484"/>
            <a:chOff x="0" y="-21008"/>
            <a:chExt cx="914964" cy="191601"/>
          </a:xfrm>
        </p:grpSpPr>
        <p:sp>
          <p:nvSpPr>
            <p:cNvPr id="16" name="Freeform 16"/>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txBody>
            <a:bodyPr/>
            <a:lstStyle/>
            <a:p>
              <a:endParaRPr lang="en-US"/>
            </a:p>
          </p:txBody>
        </p:sp>
        <p:sp>
          <p:nvSpPr>
            <p:cNvPr id="17" name="TextBox 17"/>
            <p:cNvSpPr txBox="1"/>
            <p:nvPr/>
          </p:nvSpPr>
          <p:spPr>
            <a:xfrm>
              <a:off x="0" y="-21008"/>
              <a:ext cx="914964" cy="186666"/>
            </a:xfrm>
            <a:prstGeom prst="rect">
              <a:avLst/>
            </a:prstGeom>
          </p:spPr>
          <p:txBody>
            <a:bodyPr lIns="50800" tIns="50800" rIns="50800" bIns="50800" rtlCol="0" anchor="ctr"/>
            <a:lstStyle/>
            <a:p>
              <a:pPr marL="0" lvl="0" indent="0" algn="ctr">
                <a:lnSpc>
                  <a:spcPts val="4114"/>
                </a:lnSpc>
                <a:spcBef>
                  <a:spcPct val="0"/>
                </a:spcBef>
              </a:pPr>
              <a:r>
                <a:rPr lang="en-US" sz="2981" spc="29" dirty="0">
                  <a:solidFill>
                    <a:srgbClr val="FFFFFF"/>
                  </a:solidFill>
                  <a:latin typeface="DM Sans Bold"/>
                  <a:ea typeface="DM Sans Bold"/>
                  <a:cs typeface="DM Sans Bold"/>
                  <a:sym typeface="DM Sans Bold"/>
                </a:rPr>
                <a:t>Visualization</a:t>
              </a:r>
            </a:p>
          </p:txBody>
        </p:sp>
      </p:grpSp>
      <p:grpSp>
        <p:nvGrpSpPr>
          <p:cNvPr id="19" name="Group 19"/>
          <p:cNvGrpSpPr/>
          <p:nvPr/>
        </p:nvGrpSpPr>
        <p:grpSpPr>
          <a:xfrm>
            <a:off x="7041597" y="3059590"/>
            <a:ext cx="3474003" cy="864710"/>
            <a:chOff x="0" y="-40078"/>
            <a:chExt cx="914964" cy="227743"/>
          </a:xfrm>
        </p:grpSpPr>
        <p:sp>
          <p:nvSpPr>
            <p:cNvPr id="20" name="Freeform 20"/>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txBody>
            <a:bodyPr/>
            <a:lstStyle/>
            <a:p>
              <a:endParaRPr lang="en-US"/>
            </a:p>
          </p:txBody>
        </p:sp>
        <p:sp>
          <p:nvSpPr>
            <p:cNvPr id="21" name="TextBox 21"/>
            <p:cNvSpPr txBox="1"/>
            <p:nvPr/>
          </p:nvSpPr>
          <p:spPr>
            <a:xfrm>
              <a:off x="0" y="-40078"/>
              <a:ext cx="914964" cy="227743"/>
            </a:xfrm>
            <a:prstGeom prst="rect">
              <a:avLst/>
            </a:prstGeom>
          </p:spPr>
          <p:txBody>
            <a:bodyPr lIns="50800" tIns="50800" rIns="50800" bIns="50800" rtlCol="0" anchor="ctr"/>
            <a:lstStyle/>
            <a:p>
              <a:pPr marL="0" lvl="0" indent="0" algn="ctr">
                <a:lnSpc>
                  <a:spcPts val="4114"/>
                </a:lnSpc>
                <a:spcBef>
                  <a:spcPct val="0"/>
                </a:spcBef>
              </a:pPr>
              <a:r>
                <a:rPr lang="en-US" sz="2981" spc="29" dirty="0">
                  <a:solidFill>
                    <a:srgbClr val="FFFFFF"/>
                  </a:solidFill>
                  <a:latin typeface="DM Sans Bold"/>
                  <a:ea typeface="DM Sans Bold"/>
                  <a:cs typeface="DM Sans Bold"/>
                  <a:sym typeface="DM Sans Bold"/>
                </a:rPr>
                <a:t>Connect Account</a:t>
              </a:r>
            </a:p>
          </p:txBody>
        </p:sp>
      </p:grpSp>
      <p:sp>
        <p:nvSpPr>
          <p:cNvPr id="23" name="Freeform 23"/>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4" name="Freeform 24"/>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txBody>
          <a:bodyPr/>
          <a:lstStyle/>
          <a:p>
            <a:endParaRPr lang="en-US"/>
          </a:p>
        </p:txBody>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endParaRPr lang="en-US"/>
            </a:p>
          </p:txBody>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TextBox 12"/>
          <p:cNvSpPr txBox="1"/>
          <p:nvPr/>
        </p:nvSpPr>
        <p:spPr>
          <a:xfrm>
            <a:off x="1753814" y="1028700"/>
            <a:ext cx="14780371" cy="1349947"/>
          </a:xfrm>
          <a:prstGeom prst="rect">
            <a:avLst/>
          </a:prstGeom>
        </p:spPr>
        <p:txBody>
          <a:bodyPr lIns="0" tIns="0" rIns="0" bIns="0" rtlCol="0" anchor="t">
            <a:spAutoFit/>
          </a:bodyPr>
          <a:lstStyle/>
          <a:p>
            <a:pPr algn="ctr">
              <a:lnSpc>
                <a:spcPts val="11082"/>
              </a:lnSpc>
            </a:pPr>
            <a:r>
              <a:rPr lang="en-US" sz="8030" spc="786" dirty="0">
                <a:solidFill>
                  <a:srgbClr val="FFFFFF"/>
                </a:solidFill>
                <a:latin typeface="Oswald Bold"/>
                <a:ea typeface="Oswald Bold"/>
                <a:cs typeface="Oswald Bold"/>
                <a:sym typeface="Oswald Bold"/>
              </a:rPr>
              <a:t>SYSTEM DESIGN</a:t>
            </a:r>
          </a:p>
        </p:txBody>
      </p:sp>
      <p:pic>
        <p:nvPicPr>
          <p:cNvPr id="9" name="Picture 8" descr="A diagram of a company&#10;&#10;Description automatically generated">
            <a:extLst>
              <a:ext uri="{FF2B5EF4-FFF2-40B4-BE49-F238E27FC236}">
                <a16:creationId xmlns:a16="http://schemas.microsoft.com/office/drawing/2014/main" id="{6ABB170D-072E-35EA-4420-69C24A31D22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20634" y="3112201"/>
            <a:ext cx="12446728" cy="7159821"/>
          </a:xfrm>
          <a:prstGeom prst="rect">
            <a:avLst/>
          </a:prstGeom>
        </p:spPr>
      </p:pic>
    </p:spTree>
    <p:extLst>
      <p:ext uri="{BB962C8B-B14F-4D97-AF65-F5344CB8AC3E}">
        <p14:creationId xmlns:p14="http://schemas.microsoft.com/office/powerpoint/2010/main" val="3448927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endParaRPr lang="en-US"/>
            </a:p>
          </p:txBody>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451022" y="-4839001"/>
            <a:ext cx="7616557" cy="7925102"/>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2851369" y="-3539154"/>
            <a:ext cx="6709932" cy="6981750"/>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TextBox 12"/>
          <p:cNvSpPr txBox="1"/>
          <p:nvPr/>
        </p:nvSpPr>
        <p:spPr>
          <a:xfrm>
            <a:off x="1753814" y="1028700"/>
            <a:ext cx="14780371" cy="1349947"/>
          </a:xfrm>
          <a:prstGeom prst="rect">
            <a:avLst/>
          </a:prstGeom>
        </p:spPr>
        <p:txBody>
          <a:bodyPr lIns="0" tIns="0" rIns="0" bIns="0" rtlCol="0" anchor="t">
            <a:spAutoFit/>
          </a:bodyPr>
          <a:lstStyle/>
          <a:p>
            <a:pPr algn="ctr">
              <a:lnSpc>
                <a:spcPts val="11082"/>
              </a:lnSpc>
            </a:pPr>
            <a:r>
              <a:rPr lang="en-US" sz="8030" spc="786" dirty="0">
                <a:solidFill>
                  <a:srgbClr val="FFFFFF"/>
                </a:solidFill>
                <a:latin typeface="Oswald Bold"/>
                <a:ea typeface="Oswald Bold"/>
                <a:cs typeface="Oswald Bold"/>
                <a:sym typeface="Oswald Bold"/>
              </a:rPr>
              <a:t>DEMO</a:t>
            </a:r>
          </a:p>
        </p:txBody>
      </p:sp>
      <p:sp>
        <p:nvSpPr>
          <p:cNvPr id="32" name="TextBox 32"/>
          <p:cNvSpPr txBox="1"/>
          <p:nvPr/>
        </p:nvSpPr>
        <p:spPr>
          <a:xfrm>
            <a:off x="5715000" y="6552924"/>
            <a:ext cx="8900334" cy="501548"/>
          </a:xfrm>
          <a:prstGeom prst="rect">
            <a:avLst/>
          </a:prstGeom>
        </p:spPr>
        <p:txBody>
          <a:bodyPr lIns="0" tIns="0" rIns="0" bIns="0" rtlCol="0" anchor="t">
            <a:spAutoFit/>
          </a:bodyPr>
          <a:lstStyle/>
          <a:p>
            <a:pPr marL="213885" lvl="1" algn="l">
              <a:lnSpc>
                <a:spcPts val="2734"/>
              </a:lnSpc>
            </a:pPr>
            <a:r>
              <a:rPr lang="en-US" sz="6600" spc="194" dirty="0">
                <a:solidFill>
                  <a:srgbClr val="231F20"/>
                </a:solidFill>
                <a:latin typeface="DM Sans"/>
                <a:ea typeface="DM Sans"/>
                <a:cs typeface="DM Sans"/>
                <a:sym typeface="DM Sans"/>
              </a:rPr>
              <a:t>Demonstration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txBody>
          <a:bodyPr/>
          <a:lstStyle/>
          <a:p>
            <a:endParaRPr lang="en-US"/>
          </a:p>
        </p:txBody>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endParaRPr lang="en-US"/>
            </a:p>
          </p:txBody>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2179166" y="3442596"/>
            <a:ext cx="4473739" cy="1890617"/>
          </a:xfrm>
          <a:custGeom>
            <a:avLst/>
            <a:gdLst/>
            <a:ahLst/>
            <a:cxnLst/>
            <a:rect l="l" t="t" r="r" b="b"/>
            <a:pathLst>
              <a:path w="4473739" h="1890617">
                <a:moveTo>
                  <a:pt x="0" y="0"/>
                </a:moveTo>
                <a:lnTo>
                  <a:pt x="4473739" y="0"/>
                </a:lnTo>
                <a:lnTo>
                  <a:pt x="4473739" y="1890616"/>
                </a:lnTo>
                <a:lnTo>
                  <a:pt x="0" y="1890616"/>
                </a:lnTo>
                <a:lnTo>
                  <a:pt x="0" y="0"/>
                </a:lnTo>
                <a:close/>
              </a:path>
            </a:pathLst>
          </a:custGeom>
          <a:blipFill>
            <a:blip r:embed="rId6"/>
            <a:stretch>
              <a:fillRect t="-4559" b="-53094"/>
            </a:stretch>
          </a:blipFill>
        </p:spPr>
        <p:txBody>
          <a:bodyPr/>
          <a:lstStyle/>
          <a:p>
            <a:endParaRPr lang="en-US"/>
          </a:p>
        </p:txBody>
      </p:sp>
      <p:grpSp>
        <p:nvGrpSpPr>
          <p:cNvPr id="9" name="Group 9"/>
          <p:cNvGrpSpPr/>
          <p:nvPr/>
        </p:nvGrpSpPr>
        <p:grpSpPr>
          <a:xfrm>
            <a:off x="2163000" y="3314698"/>
            <a:ext cx="4473739" cy="853740"/>
            <a:chOff x="0" y="-33685"/>
            <a:chExt cx="1178269" cy="224853"/>
          </a:xfrm>
        </p:grpSpPr>
        <p:sp>
          <p:nvSpPr>
            <p:cNvPr id="10" name="Freeform 10"/>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1A1A1A"/>
            </a:solidFill>
          </p:spPr>
          <p:txBody>
            <a:bodyPr/>
            <a:lstStyle/>
            <a:p>
              <a:endParaRPr lang="en-CN" dirty="0"/>
            </a:p>
          </p:txBody>
        </p:sp>
        <p:sp>
          <p:nvSpPr>
            <p:cNvPr id="11" name="TextBox 11"/>
            <p:cNvSpPr txBox="1"/>
            <p:nvPr/>
          </p:nvSpPr>
          <p:spPr>
            <a:xfrm>
              <a:off x="0" y="-33685"/>
              <a:ext cx="1178269" cy="224853"/>
            </a:xfrm>
            <a:prstGeom prst="rect">
              <a:avLst/>
            </a:prstGeom>
          </p:spPr>
          <p:txBody>
            <a:bodyPr lIns="50800" tIns="50800" rIns="50800" bIns="50800" rtlCol="0" anchor="ctr"/>
            <a:lstStyle/>
            <a:p>
              <a:pPr marL="0" lvl="0" indent="0" algn="ctr">
                <a:lnSpc>
                  <a:spcPts val="4114"/>
                </a:lnSpc>
                <a:spcBef>
                  <a:spcPct val="0"/>
                </a:spcBef>
              </a:pPr>
              <a:r>
                <a:rPr lang="en-US" sz="2981" spc="29" dirty="0">
                  <a:solidFill>
                    <a:srgbClr val="FFFFFF"/>
                  </a:solidFill>
                  <a:latin typeface="DM Sans Italics"/>
                  <a:ea typeface="DM Sans Italics"/>
                  <a:cs typeface="DM Sans Italics"/>
                  <a:sym typeface="DM Sans Italics"/>
                </a:rPr>
                <a:t>Plaid API</a:t>
              </a:r>
            </a:p>
          </p:txBody>
        </p:sp>
      </p:grpSp>
      <p:sp>
        <p:nvSpPr>
          <p:cNvPr id="12" name="TextBox 12"/>
          <p:cNvSpPr txBox="1"/>
          <p:nvPr/>
        </p:nvSpPr>
        <p:spPr>
          <a:xfrm>
            <a:off x="1753814" y="1028700"/>
            <a:ext cx="14780371" cy="1349947"/>
          </a:xfrm>
          <a:prstGeom prst="rect">
            <a:avLst/>
          </a:prstGeom>
        </p:spPr>
        <p:txBody>
          <a:bodyPr lIns="0" tIns="0" rIns="0" bIns="0" rtlCol="0" anchor="t">
            <a:spAutoFit/>
          </a:bodyPr>
          <a:lstStyle/>
          <a:p>
            <a:pPr algn="ctr">
              <a:lnSpc>
                <a:spcPts val="11082"/>
              </a:lnSpc>
            </a:pPr>
            <a:r>
              <a:rPr lang="en-US" sz="8030" spc="786" dirty="0">
                <a:solidFill>
                  <a:srgbClr val="FFFFFF"/>
                </a:solidFill>
                <a:latin typeface="Oswald Bold"/>
                <a:ea typeface="Oswald Bold"/>
                <a:cs typeface="Oswald Bold"/>
                <a:sym typeface="Oswald Bold"/>
              </a:rPr>
              <a:t>CHALLENGES</a:t>
            </a:r>
          </a:p>
        </p:txBody>
      </p:sp>
      <p:grpSp>
        <p:nvGrpSpPr>
          <p:cNvPr id="13" name="Group 13"/>
          <p:cNvGrpSpPr/>
          <p:nvPr/>
        </p:nvGrpSpPr>
        <p:grpSpPr>
          <a:xfrm>
            <a:off x="6893475" y="3510391"/>
            <a:ext cx="9034431" cy="1822821"/>
            <a:chOff x="0" y="0"/>
            <a:chExt cx="1744696" cy="352016"/>
          </a:xfrm>
        </p:grpSpPr>
        <p:sp>
          <p:nvSpPr>
            <p:cNvPr id="14" name="Freeform 14"/>
            <p:cNvSpPr/>
            <p:nvPr/>
          </p:nvSpPr>
          <p:spPr>
            <a:xfrm>
              <a:off x="0" y="0"/>
              <a:ext cx="1744696" cy="352016"/>
            </a:xfrm>
            <a:custGeom>
              <a:avLst/>
              <a:gdLst/>
              <a:ahLst/>
              <a:cxnLst/>
              <a:rect l="l" t="t" r="r" b="b"/>
              <a:pathLst>
                <a:path w="1744696" h="352016">
                  <a:moveTo>
                    <a:pt x="0" y="0"/>
                  </a:moveTo>
                  <a:lnTo>
                    <a:pt x="1744696" y="0"/>
                  </a:lnTo>
                  <a:lnTo>
                    <a:pt x="1744696" y="352016"/>
                  </a:lnTo>
                  <a:lnTo>
                    <a:pt x="0" y="352016"/>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15" name="TextBox 15"/>
            <p:cNvSpPr txBox="1"/>
            <p:nvPr/>
          </p:nvSpPr>
          <p:spPr>
            <a:xfrm>
              <a:off x="0" y="-19050"/>
              <a:ext cx="1744696" cy="371066"/>
            </a:xfrm>
            <a:prstGeom prst="rect">
              <a:avLst/>
            </a:prstGeom>
          </p:spPr>
          <p:txBody>
            <a:bodyPr lIns="50800" tIns="50800" rIns="50800" bIns="50800" rtlCol="0" anchor="ctr"/>
            <a:lstStyle/>
            <a:p>
              <a:pPr algn="ctr">
                <a:lnSpc>
                  <a:spcPts val="2859"/>
                </a:lnSpc>
              </a:pPr>
              <a:endParaRPr/>
            </a:p>
          </p:txBody>
        </p:sp>
      </p:grpSp>
      <p:sp>
        <p:nvSpPr>
          <p:cNvPr id="16" name="TextBox 16"/>
          <p:cNvSpPr txBox="1"/>
          <p:nvPr/>
        </p:nvSpPr>
        <p:spPr>
          <a:xfrm>
            <a:off x="7224667" y="4007781"/>
            <a:ext cx="8900334" cy="678519"/>
          </a:xfrm>
          <a:prstGeom prst="rect">
            <a:avLst/>
          </a:prstGeom>
        </p:spPr>
        <p:txBody>
          <a:bodyPr lIns="0" tIns="0" rIns="0" bIns="0" rtlCol="0" anchor="t">
            <a:spAutoFit/>
          </a:bodyPr>
          <a:lstStyle/>
          <a:p>
            <a:pPr marL="213885" lvl="1">
              <a:lnSpc>
                <a:spcPts val="2734"/>
              </a:lnSpc>
            </a:pPr>
            <a:r>
              <a:rPr lang="en-US" sz="1981" spc="194" dirty="0">
                <a:solidFill>
                  <a:srgbClr val="231F20"/>
                </a:solidFill>
                <a:latin typeface="DM Sans"/>
                <a:ea typeface="DM Sans"/>
                <a:cs typeface="DM Sans"/>
                <a:sym typeface="DM Sans"/>
              </a:rPr>
              <a:t>Encountered bugs beyond our expertise in </a:t>
            </a:r>
            <a:r>
              <a:rPr lang="en-US" sz="1981" spc="194" dirty="0" err="1">
                <a:solidFill>
                  <a:srgbClr val="231F20"/>
                </a:solidFill>
                <a:latin typeface="DM Sans"/>
                <a:ea typeface="DM Sans"/>
                <a:cs typeface="DM Sans"/>
                <a:sym typeface="DM Sans"/>
              </a:rPr>
              <a:t>Next.js</a:t>
            </a:r>
            <a:r>
              <a:rPr lang="en-US" sz="1981" spc="194" dirty="0">
                <a:solidFill>
                  <a:srgbClr val="231F20"/>
                </a:solidFill>
                <a:latin typeface="DM Sans"/>
                <a:ea typeface="DM Sans"/>
                <a:cs typeface="DM Sans"/>
                <a:sym typeface="DM Sans"/>
              </a:rPr>
              <a:t>, so we switched to React for a successful connection.</a:t>
            </a:r>
          </a:p>
        </p:txBody>
      </p:sp>
      <p:sp>
        <p:nvSpPr>
          <p:cNvPr id="17" name="Freeform 17"/>
          <p:cNvSpPr/>
          <p:nvPr/>
        </p:nvSpPr>
        <p:spPr>
          <a:xfrm>
            <a:off x="11454168" y="6001910"/>
            <a:ext cx="4473739" cy="1441090"/>
          </a:xfrm>
          <a:custGeom>
            <a:avLst/>
            <a:gdLst/>
            <a:ahLst/>
            <a:cxnLst/>
            <a:rect l="l" t="t" r="r" b="b"/>
            <a:pathLst>
              <a:path w="4473739" h="1441090">
                <a:moveTo>
                  <a:pt x="0" y="0"/>
                </a:moveTo>
                <a:lnTo>
                  <a:pt x="4473739" y="0"/>
                </a:lnTo>
                <a:lnTo>
                  <a:pt x="4473739" y="1441090"/>
                </a:lnTo>
                <a:lnTo>
                  <a:pt x="0" y="1441090"/>
                </a:lnTo>
                <a:lnTo>
                  <a:pt x="0" y="0"/>
                </a:lnTo>
                <a:close/>
              </a:path>
            </a:pathLst>
          </a:custGeom>
          <a:blipFill>
            <a:blip r:embed="rId7"/>
            <a:stretch>
              <a:fillRect t="-18715" b="-88245"/>
            </a:stretch>
          </a:blipFill>
        </p:spPr>
        <p:txBody>
          <a:bodyPr/>
          <a:lstStyle/>
          <a:p>
            <a:endParaRPr lang="en-US"/>
          </a:p>
        </p:txBody>
      </p:sp>
      <p:grpSp>
        <p:nvGrpSpPr>
          <p:cNvPr id="18" name="Group 18"/>
          <p:cNvGrpSpPr/>
          <p:nvPr/>
        </p:nvGrpSpPr>
        <p:grpSpPr>
          <a:xfrm>
            <a:off x="11454168" y="5432760"/>
            <a:ext cx="4473739" cy="853740"/>
            <a:chOff x="0" y="-35904"/>
            <a:chExt cx="1178269" cy="224853"/>
          </a:xfrm>
        </p:grpSpPr>
        <p:sp>
          <p:nvSpPr>
            <p:cNvPr id="19" name="Freeform 19"/>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1A1A1A"/>
            </a:solidFill>
          </p:spPr>
          <p:txBody>
            <a:bodyPr/>
            <a:lstStyle/>
            <a:p>
              <a:endParaRPr lang="en-US"/>
            </a:p>
          </p:txBody>
        </p:sp>
        <p:sp>
          <p:nvSpPr>
            <p:cNvPr id="20" name="TextBox 20"/>
            <p:cNvSpPr txBox="1"/>
            <p:nvPr/>
          </p:nvSpPr>
          <p:spPr>
            <a:xfrm>
              <a:off x="0" y="-35904"/>
              <a:ext cx="1178269" cy="224853"/>
            </a:xfrm>
            <a:prstGeom prst="rect">
              <a:avLst/>
            </a:prstGeom>
          </p:spPr>
          <p:txBody>
            <a:bodyPr lIns="50800" tIns="50800" rIns="50800" bIns="50800" rtlCol="0" anchor="ctr"/>
            <a:lstStyle/>
            <a:p>
              <a:pPr marL="0" lvl="0" indent="0" algn="ctr">
                <a:lnSpc>
                  <a:spcPts val="4114"/>
                </a:lnSpc>
                <a:spcBef>
                  <a:spcPct val="0"/>
                </a:spcBef>
              </a:pPr>
              <a:r>
                <a:rPr lang="en-US" sz="2981" spc="29" dirty="0">
                  <a:solidFill>
                    <a:srgbClr val="FFFFFF"/>
                  </a:solidFill>
                  <a:latin typeface="DM Sans Italics"/>
                  <a:ea typeface="DM Sans Italics"/>
                  <a:cs typeface="DM Sans Italics"/>
                  <a:sym typeface="DM Sans Italics"/>
                </a:rPr>
                <a:t>Auth (AWS Cognito)</a:t>
              </a:r>
            </a:p>
          </p:txBody>
        </p:sp>
      </p:grpSp>
      <p:grpSp>
        <p:nvGrpSpPr>
          <p:cNvPr id="21" name="Group 21"/>
          <p:cNvGrpSpPr/>
          <p:nvPr/>
        </p:nvGrpSpPr>
        <p:grpSpPr>
          <a:xfrm>
            <a:off x="2222643" y="5636879"/>
            <a:ext cx="9034431" cy="1806121"/>
            <a:chOff x="0" y="0"/>
            <a:chExt cx="1744696" cy="348791"/>
          </a:xfrm>
        </p:grpSpPr>
        <p:sp>
          <p:nvSpPr>
            <p:cNvPr id="22" name="Freeform 22"/>
            <p:cNvSpPr/>
            <p:nvPr/>
          </p:nvSpPr>
          <p:spPr>
            <a:xfrm>
              <a:off x="0" y="0"/>
              <a:ext cx="1744696" cy="348791"/>
            </a:xfrm>
            <a:custGeom>
              <a:avLst/>
              <a:gdLst/>
              <a:ahLst/>
              <a:cxnLst/>
              <a:rect l="l" t="t" r="r" b="b"/>
              <a:pathLst>
                <a:path w="1744696" h="348791">
                  <a:moveTo>
                    <a:pt x="0" y="0"/>
                  </a:moveTo>
                  <a:lnTo>
                    <a:pt x="1744696" y="0"/>
                  </a:lnTo>
                  <a:lnTo>
                    <a:pt x="1744696" y="348791"/>
                  </a:lnTo>
                  <a:lnTo>
                    <a:pt x="0" y="348791"/>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23" name="TextBox 23"/>
            <p:cNvSpPr txBox="1"/>
            <p:nvPr/>
          </p:nvSpPr>
          <p:spPr>
            <a:xfrm>
              <a:off x="0" y="-19050"/>
              <a:ext cx="1744696" cy="367841"/>
            </a:xfrm>
            <a:prstGeom prst="rect">
              <a:avLst/>
            </a:prstGeom>
          </p:spPr>
          <p:txBody>
            <a:bodyPr lIns="50800" tIns="50800" rIns="50800" bIns="50800" rtlCol="0" anchor="ctr"/>
            <a:lstStyle/>
            <a:p>
              <a:pPr algn="ctr">
                <a:lnSpc>
                  <a:spcPts val="2859"/>
                </a:lnSpc>
              </a:pPr>
              <a:endParaRPr/>
            </a:p>
          </p:txBody>
        </p:sp>
      </p:grpSp>
      <p:sp>
        <p:nvSpPr>
          <p:cNvPr id="24" name="TextBox 24"/>
          <p:cNvSpPr txBox="1"/>
          <p:nvPr/>
        </p:nvSpPr>
        <p:spPr>
          <a:xfrm>
            <a:off x="2553834" y="6134100"/>
            <a:ext cx="8512431" cy="678519"/>
          </a:xfrm>
          <a:prstGeom prst="rect">
            <a:avLst/>
          </a:prstGeom>
        </p:spPr>
        <p:txBody>
          <a:bodyPr lIns="0" tIns="0" rIns="0" bIns="0" rtlCol="0" anchor="t">
            <a:spAutoFit/>
          </a:bodyPr>
          <a:lstStyle/>
          <a:p>
            <a:pPr marL="213884" lvl="1">
              <a:lnSpc>
                <a:spcPts val="2734"/>
              </a:lnSpc>
            </a:pPr>
            <a:r>
              <a:rPr lang="en-US" sz="1981" spc="194" dirty="0">
                <a:solidFill>
                  <a:srgbClr val="231F20"/>
                </a:solidFill>
                <a:latin typeface="DM Sans"/>
                <a:ea typeface="DM Sans"/>
                <a:cs typeface="DM Sans"/>
                <a:sym typeface="DM Sans"/>
              </a:rPr>
              <a:t>Faced connection issues with AWS Cognito; resolved using Amplify CLI, a AWS-managed library </a:t>
            </a:r>
          </a:p>
        </p:txBody>
      </p:sp>
      <p:sp>
        <p:nvSpPr>
          <p:cNvPr id="25" name="Freeform 25"/>
          <p:cNvSpPr/>
          <p:nvPr/>
        </p:nvSpPr>
        <p:spPr>
          <a:xfrm>
            <a:off x="2179166" y="7795425"/>
            <a:ext cx="4473739" cy="1890617"/>
          </a:xfrm>
          <a:custGeom>
            <a:avLst/>
            <a:gdLst/>
            <a:ahLst/>
            <a:cxnLst/>
            <a:rect l="l" t="t" r="r" b="b"/>
            <a:pathLst>
              <a:path w="4473739" h="1890617">
                <a:moveTo>
                  <a:pt x="0" y="0"/>
                </a:moveTo>
                <a:lnTo>
                  <a:pt x="4473739" y="0"/>
                </a:lnTo>
                <a:lnTo>
                  <a:pt x="4473739" y="1890617"/>
                </a:lnTo>
                <a:lnTo>
                  <a:pt x="0" y="1890617"/>
                </a:lnTo>
                <a:lnTo>
                  <a:pt x="0" y="0"/>
                </a:lnTo>
                <a:close/>
              </a:path>
            </a:pathLst>
          </a:custGeom>
          <a:blipFill>
            <a:blip r:embed="rId6"/>
            <a:stretch>
              <a:fillRect t="-4559" b="-53094"/>
            </a:stretch>
          </a:blipFill>
        </p:spPr>
        <p:txBody>
          <a:bodyPr/>
          <a:lstStyle/>
          <a:p>
            <a:endParaRPr lang="en-US"/>
          </a:p>
        </p:txBody>
      </p:sp>
      <p:grpSp>
        <p:nvGrpSpPr>
          <p:cNvPr id="26" name="Group 26"/>
          <p:cNvGrpSpPr/>
          <p:nvPr/>
        </p:nvGrpSpPr>
        <p:grpSpPr>
          <a:xfrm>
            <a:off x="2163000" y="7658100"/>
            <a:ext cx="4473739" cy="853740"/>
            <a:chOff x="0" y="-36168"/>
            <a:chExt cx="1178269" cy="224853"/>
          </a:xfrm>
        </p:grpSpPr>
        <p:sp>
          <p:nvSpPr>
            <p:cNvPr id="27" name="Freeform 27"/>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1A1A1A"/>
            </a:solidFill>
          </p:spPr>
          <p:txBody>
            <a:bodyPr/>
            <a:lstStyle/>
            <a:p>
              <a:endParaRPr lang="en-US"/>
            </a:p>
          </p:txBody>
        </p:sp>
        <p:sp>
          <p:nvSpPr>
            <p:cNvPr id="28" name="TextBox 28"/>
            <p:cNvSpPr txBox="1"/>
            <p:nvPr/>
          </p:nvSpPr>
          <p:spPr>
            <a:xfrm>
              <a:off x="0" y="-36168"/>
              <a:ext cx="1178269" cy="224853"/>
            </a:xfrm>
            <a:prstGeom prst="rect">
              <a:avLst/>
            </a:prstGeom>
          </p:spPr>
          <p:txBody>
            <a:bodyPr lIns="50800" tIns="50800" rIns="50800" bIns="50800" rtlCol="0" anchor="ctr"/>
            <a:lstStyle/>
            <a:p>
              <a:pPr marL="0" lvl="0" indent="0" algn="ctr">
                <a:lnSpc>
                  <a:spcPts val="4114"/>
                </a:lnSpc>
                <a:spcBef>
                  <a:spcPct val="0"/>
                </a:spcBef>
              </a:pPr>
              <a:r>
                <a:rPr lang="en-US" sz="2981" spc="29" dirty="0">
                  <a:solidFill>
                    <a:srgbClr val="FFFFFF"/>
                  </a:solidFill>
                  <a:latin typeface="DM Sans Italics"/>
                  <a:ea typeface="DM Sans Italics"/>
                  <a:cs typeface="DM Sans Italics"/>
                  <a:sym typeface="DM Sans Italics"/>
                </a:rPr>
                <a:t>Terraform Deployment</a:t>
              </a:r>
            </a:p>
          </p:txBody>
        </p:sp>
      </p:grpSp>
      <p:grpSp>
        <p:nvGrpSpPr>
          <p:cNvPr id="29" name="Group 29"/>
          <p:cNvGrpSpPr/>
          <p:nvPr/>
        </p:nvGrpSpPr>
        <p:grpSpPr>
          <a:xfrm>
            <a:off x="6810049" y="7829323"/>
            <a:ext cx="9034431" cy="1822821"/>
            <a:chOff x="0" y="0"/>
            <a:chExt cx="1744696" cy="352016"/>
          </a:xfrm>
        </p:grpSpPr>
        <p:sp>
          <p:nvSpPr>
            <p:cNvPr id="30" name="Freeform 30"/>
            <p:cNvSpPr/>
            <p:nvPr/>
          </p:nvSpPr>
          <p:spPr>
            <a:xfrm>
              <a:off x="0" y="0"/>
              <a:ext cx="1744696" cy="352016"/>
            </a:xfrm>
            <a:custGeom>
              <a:avLst/>
              <a:gdLst/>
              <a:ahLst/>
              <a:cxnLst/>
              <a:rect l="l" t="t" r="r" b="b"/>
              <a:pathLst>
                <a:path w="1744696" h="352016">
                  <a:moveTo>
                    <a:pt x="0" y="0"/>
                  </a:moveTo>
                  <a:lnTo>
                    <a:pt x="1744696" y="0"/>
                  </a:lnTo>
                  <a:lnTo>
                    <a:pt x="1744696" y="352016"/>
                  </a:lnTo>
                  <a:lnTo>
                    <a:pt x="0" y="352016"/>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31" name="TextBox 31"/>
            <p:cNvSpPr txBox="1"/>
            <p:nvPr/>
          </p:nvSpPr>
          <p:spPr>
            <a:xfrm>
              <a:off x="0" y="-19050"/>
              <a:ext cx="1744696" cy="371066"/>
            </a:xfrm>
            <a:prstGeom prst="rect">
              <a:avLst/>
            </a:prstGeom>
          </p:spPr>
          <p:txBody>
            <a:bodyPr lIns="50800" tIns="50800" rIns="50800" bIns="50800" rtlCol="0" anchor="ctr"/>
            <a:lstStyle/>
            <a:p>
              <a:pPr algn="ctr">
                <a:lnSpc>
                  <a:spcPts val="2859"/>
                </a:lnSpc>
              </a:pPr>
              <a:endParaRPr/>
            </a:p>
          </p:txBody>
        </p:sp>
      </p:grpSp>
      <p:sp>
        <p:nvSpPr>
          <p:cNvPr id="32" name="TextBox 32"/>
          <p:cNvSpPr txBox="1"/>
          <p:nvPr/>
        </p:nvSpPr>
        <p:spPr>
          <a:xfrm>
            <a:off x="7224667" y="8394073"/>
            <a:ext cx="8900334" cy="678519"/>
          </a:xfrm>
          <a:prstGeom prst="rect">
            <a:avLst/>
          </a:prstGeom>
        </p:spPr>
        <p:txBody>
          <a:bodyPr lIns="0" tIns="0" rIns="0" bIns="0" rtlCol="0" anchor="t">
            <a:spAutoFit/>
          </a:bodyPr>
          <a:lstStyle/>
          <a:p>
            <a:pPr marL="213885" lvl="1">
              <a:lnSpc>
                <a:spcPts val="2734"/>
              </a:lnSpc>
            </a:pPr>
            <a:r>
              <a:rPr lang="en-US" sz="1981" spc="194" dirty="0">
                <a:solidFill>
                  <a:srgbClr val="231F20"/>
                </a:solidFill>
                <a:latin typeface="DM Sans"/>
                <a:ea typeface="DM Sans"/>
                <a:cs typeface="DM Sans"/>
                <a:sym typeface="DM Sans"/>
              </a:rPr>
              <a:t>Manage the resources is tricky when increasing the number of resources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2196001" y="2947482"/>
            <a:ext cx="15063299" cy="1702517"/>
          </a:xfrm>
          <a:prstGeom prst="rect">
            <a:avLst/>
          </a:prstGeom>
        </p:spPr>
        <p:txBody>
          <a:bodyPr lIns="0" tIns="0" rIns="0" bIns="0" rtlCol="0" anchor="t">
            <a:spAutoFit/>
          </a:bodyPr>
          <a:lstStyle/>
          <a:p>
            <a:pPr algn="l">
              <a:lnSpc>
                <a:spcPts val="13948"/>
              </a:lnSpc>
            </a:pPr>
            <a:r>
              <a:rPr lang="en-US" sz="10107" spc="990">
                <a:solidFill>
                  <a:srgbClr val="FFFFFF"/>
                </a:solidFill>
                <a:latin typeface="Oswald Bold"/>
                <a:ea typeface="Oswald Bold"/>
                <a:cs typeface="Oswald Bold"/>
                <a:sym typeface="Oswald Bold"/>
              </a:rPr>
              <a:t>AWS SERVICES USED</a:t>
            </a:r>
          </a:p>
        </p:txBody>
      </p:sp>
      <p:sp>
        <p:nvSpPr>
          <p:cNvPr id="4" name="Freeform 4"/>
          <p:cNvSpPr/>
          <p:nvPr/>
        </p:nvSpPr>
        <p:spPr>
          <a:xfrm>
            <a:off x="13447294" y="-384319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5"/>
          <p:cNvSpPr txBox="1"/>
          <p:nvPr/>
        </p:nvSpPr>
        <p:spPr>
          <a:xfrm>
            <a:off x="2688483" y="4740753"/>
            <a:ext cx="10951206" cy="5546247"/>
          </a:xfrm>
          <a:prstGeom prst="rect">
            <a:avLst/>
          </a:prstGeom>
        </p:spPr>
        <p:txBody>
          <a:bodyPr lIns="0" tIns="0" rIns="0" bIns="0" rtlCol="0" anchor="t">
            <a:spAutoFit/>
          </a:bodyPr>
          <a:lstStyle/>
          <a:p>
            <a:pPr marL="625699" lvl="1" indent="-312849" algn="l">
              <a:lnSpc>
                <a:spcPts val="3999"/>
              </a:lnSpc>
              <a:buFont typeface="Arial"/>
              <a:buChar char="•"/>
            </a:pPr>
            <a:r>
              <a:rPr lang="en-US" sz="2898" spc="284">
                <a:solidFill>
                  <a:srgbClr val="F5FFF5"/>
                </a:solidFill>
                <a:latin typeface="DM Sans"/>
                <a:ea typeface="DM Sans"/>
                <a:cs typeface="DM Sans"/>
                <a:sym typeface="DM Sans"/>
              </a:rPr>
              <a:t>AWS Amplify for deployment and hosting</a:t>
            </a:r>
          </a:p>
          <a:p>
            <a:pPr marL="625699" lvl="1" indent="-312849" algn="l">
              <a:lnSpc>
                <a:spcPts val="3999"/>
              </a:lnSpc>
              <a:buFont typeface="Arial"/>
              <a:buChar char="•"/>
            </a:pPr>
            <a:r>
              <a:rPr lang="en-US" sz="2898" spc="284">
                <a:solidFill>
                  <a:srgbClr val="F5FFF5"/>
                </a:solidFill>
                <a:latin typeface="DM Sans"/>
                <a:ea typeface="DM Sans"/>
                <a:cs typeface="DM Sans"/>
                <a:sym typeface="DM Sans"/>
              </a:rPr>
              <a:t>AWS Cognito for authentication</a:t>
            </a:r>
          </a:p>
          <a:p>
            <a:pPr marL="625699" lvl="1" indent="-312849" algn="l">
              <a:lnSpc>
                <a:spcPts val="3999"/>
              </a:lnSpc>
              <a:buFont typeface="Arial"/>
              <a:buChar char="•"/>
            </a:pPr>
            <a:r>
              <a:rPr lang="en-US" sz="2898" spc="284">
                <a:solidFill>
                  <a:srgbClr val="F5FFF5"/>
                </a:solidFill>
                <a:latin typeface="DM Sans"/>
                <a:ea typeface="DM Sans"/>
                <a:cs typeface="DM Sans"/>
                <a:sym typeface="DM Sans"/>
              </a:rPr>
              <a:t>AWS Lambda for backend logic</a:t>
            </a:r>
          </a:p>
          <a:p>
            <a:pPr marL="625699" lvl="1" indent="-312849" algn="l">
              <a:lnSpc>
                <a:spcPts val="3999"/>
              </a:lnSpc>
              <a:buFont typeface="Arial"/>
              <a:buChar char="•"/>
            </a:pPr>
            <a:r>
              <a:rPr lang="en-US" sz="2898" spc="284">
                <a:solidFill>
                  <a:srgbClr val="F5FFF5"/>
                </a:solidFill>
                <a:latin typeface="DM Sans"/>
                <a:ea typeface="DM Sans"/>
                <a:cs typeface="DM Sans"/>
                <a:sym typeface="DM Sans"/>
              </a:rPr>
              <a:t>AWS DynamoDB for data storage</a:t>
            </a:r>
          </a:p>
          <a:p>
            <a:pPr marL="625699" lvl="1" indent="-312849" algn="l">
              <a:lnSpc>
                <a:spcPts val="3999"/>
              </a:lnSpc>
              <a:buFont typeface="Arial"/>
              <a:buChar char="•"/>
            </a:pPr>
            <a:r>
              <a:rPr lang="en-US" sz="2898" spc="284">
                <a:solidFill>
                  <a:srgbClr val="F5FFF5"/>
                </a:solidFill>
                <a:latin typeface="DM Sans"/>
                <a:ea typeface="DM Sans"/>
                <a:cs typeface="DM Sans"/>
                <a:sym typeface="DM Sans"/>
              </a:rPr>
              <a:t>AWS API Gateway for WebSocket</a:t>
            </a:r>
          </a:p>
          <a:p>
            <a:pPr marL="625699" lvl="1" indent="-312849" algn="l">
              <a:lnSpc>
                <a:spcPts val="3999"/>
              </a:lnSpc>
              <a:buFont typeface="Arial"/>
              <a:buChar char="•"/>
            </a:pPr>
            <a:r>
              <a:rPr lang="en-US" sz="2898" spc="284">
                <a:solidFill>
                  <a:srgbClr val="F5FFF5"/>
                </a:solidFill>
                <a:latin typeface="DM Sans"/>
                <a:ea typeface="DM Sans"/>
                <a:cs typeface="DM Sans"/>
                <a:sym typeface="DM Sans"/>
              </a:rPr>
              <a:t>AWS KMS for data encryption</a:t>
            </a:r>
          </a:p>
          <a:p>
            <a:pPr marL="625699" lvl="1" indent="-312849" algn="l">
              <a:lnSpc>
                <a:spcPts val="3999"/>
              </a:lnSpc>
              <a:buFont typeface="Arial"/>
              <a:buChar char="•"/>
            </a:pPr>
            <a:r>
              <a:rPr lang="en-US" sz="2898" spc="284">
                <a:solidFill>
                  <a:srgbClr val="F5FFF5"/>
                </a:solidFill>
                <a:latin typeface="DM Sans"/>
                <a:ea typeface="DM Sans"/>
                <a:cs typeface="DM Sans"/>
                <a:sym typeface="DM Sans"/>
              </a:rPr>
              <a:t>AWS SNS for notifications</a:t>
            </a:r>
          </a:p>
          <a:p>
            <a:pPr marL="625699" lvl="1" indent="-312849" algn="l">
              <a:lnSpc>
                <a:spcPts val="3999"/>
              </a:lnSpc>
              <a:buFont typeface="Arial"/>
              <a:buChar char="•"/>
            </a:pPr>
            <a:r>
              <a:rPr lang="en-US" sz="2898" spc="284">
                <a:solidFill>
                  <a:srgbClr val="F5FFF5"/>
                </a:solidFill>
                <a:latin typeface="DM Sans"/>
                <a:ea typeface="DM Sans"/>
                <a:cs typeface="DM Sans"/>
                <a:sym typeface="DM Sans"/>
              </a:rPr>
              <a:t>AWS CloudWatch for monitoring</a:t>
            </a:r>
          </a:p>
          <a:p>
            <a:pPr marL="625699" lvl="1" indent="-312849" algn="l">
              <a:lnSpc>
                <a:spcPts val="3999"/>
              </a:lnSpc>
              <a:buFont typeface="Arial"/>
              <a:buChar char="•"/>
            </a:pPr>
            <a:r>
              <a:rPr lang="en-US" sz="2898" spc="284">
                <a:solidFill>
                  <a:srgbClr val="F5FFF5"/>
                </a:solidFill>
                <a:latin typeface="DM Sans"/>
                <a:ea typeface="DM Sans"/>
                <a:cs typeface="DM Sans"/>
                <a:sym typeface="DM Sans"/>
              </a:rPr>
              <a:t>AWS S3 for static asset storage</a:t>
            </a:r>
          </a:p>
          <a:p>
            <a:pPr marL="625699" lvl="1" indent="-312849" algn="l">
              <a:lnSpc>
                <a:spcPts val="3999"/>
              </a:lnSpc>
              <a:buFont typeface="Arial"/>
              <a:buChar char="•"/>
            </a:pPr>
            <a:r>
              <a:rPr lang="en-US" sz="2898" spc="284">
                <a:solidFill>
                  <a:srgbClr val="F5FFF5"/>
                </a:solidFill>
                <a:latin typeface="DM Sans"/>
                <a:ea typeface="DM Sans"/>
                <a:cs typeface="DM Sans"/>
                <a:sym typeface="DM Sans"/>
              </a:rPr>
              <a:t>AWS CloudFront for CDN</a:t>
            </a:r>
          </a:p>
          <a:p>
            <a:pPr algn="l">
              <a:lnSpc>
                <a:spcPts val="3999"/>
              </a:lnSpc>
            </a:pPr>
            <a:endParaRPr lang="en-US" sz="2898" spc="284">
              <a:solidFill>
                <a:srgbClr val="F5FFF5"/>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10580377">
            <a:off x="9407140" y="-9309963"/>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1545033" y="3006829"/>
            <a:ext cx="8097687" cy="3241963"/>
          </a:xfrm>
          <a:prstGeom prst="rect">
            <a:avLst/>
          </a:prstGeom>
        </p:spPr>
        <p:txBody>
          <a:bodyPr lIns="0" tIns="0" rIns="0" bIns="0" rtlCol="0" anchor="t">
            <a:spAutoFit/>
          </a:bodyPr>
          <a:lstStyle/>
          <a:p>
            <a:pPr marL="0" lvl="0" indent="0" algn="l">
              <a:lnSpc>
                <a:spcPts val="13015"/>
              </a:lnSpc>
              <a:spcBef>
                <a:spcPct val="0"/>
              </a:spcBef>
            </a:pPr>
            <a:r>
              <a:rPr lang="en-US" sz="9431" spc="924">
                <a:solidFill>
                  <a:srgbClr val="231F20"/>
                </a:solidFill>
                <a:latin typeface="Oswald Bold"/>
                <a:ea typeface="Oswald Bold"/>
                <a:cs typeface="Oswald Bold"/>
                <a:sym typeface="Oswald Bold"/>
              </a:rPr>
              <a:t>THANK'S FOR WATCHING</a:t>
            </a:r>
          </a:p>
        </p:txBody>
      </p:sp>
      <p:sp>
        <p:nvSpPr>
          <p:cNvPr id="5" name="Freeform 5"/>
          <p:cNvSpPr/>
          <p:nvPr/>
        </p:nvSpPr>
        <p:spPr>
          <a:xfrm flipH="1">
            <a:off x="-4254153" y="7476061"/>
            <a:ext cx="11881594" cy="3564478"/>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TotalTime>
  <Words>769</Words>
  <Application>Microsoft Office PowerPoint</Application>
  <PresentationFormat>Custom</PresentationFormat>
  <Paragraphs>64</Paragraphs>
  <Slides>9</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DM Sans</vt:lpstr>
      <vt:lpstr>DM Sans Italics</vt:lpstr>
      <vt:lpstr>Montserrat Classic Bold</vt:lpstr>
      <vt:lpstr>DM Sans Bold</vt:lpstr>
      <vt:lpstr>Oswald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dc:title>
  <dc:creator>Sheldon Lee</dc:creator>
  <cp:lastModifiedBy>Sheldon Lee</cp:lastModifiedBy>
  <cp:revision>12</cp:revision>
  <dcterms:created xsi:type="dcterms:W3CDTF">2006-08-16T00:00:00Z</dcterms:created>
  <dcterms:modified xsi:type="dcterms:W3CDTF">2024-08-15T05:59:06Z</dcterms:modified>
  <dc:identifier>DAGJ0qxkkoE</dc:identifier>
</cp:coreProperties>
</file>